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notesSlides/notesSlide29.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30.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31.xml" ContentType="application/vnd.openxmlformats-officedocument.presentationml.notesSlide+xml"/>
  <Override PartName="/ppt/charts/chart7.xml" ContentType="application/vnd.openxmlformats-officedocument.drawingml.chart+xml"/>
  <Override PartName="/ppt/notesSlides/notesSlide32.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notesSlides/notesSlide33.xml" ContentType="application/vnd.openxmlformats-officedocument.presentationml.notesSlide+xml"/>
  <Override PartName="/ppt/charts/chart9.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0.xml" ContentType="application/vnd.openxmlformats-officedocument.drawingml.chart+xml"/>
  <Override PartName="/ppt/notesSlides/notesSlide3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37.xml" ContentType="application/vnd.openxmlformats-officedocument.presentationml.notesSlide+xml"/>
  <Override PartName="/ppt/charts/chart15.xml" ContentType="application/vnd.openxmlformats-officedocument.drawingml.chart+xml"/>
  <Override PartName="/ppt/theme/themeOverride3.xml" ContentType="application/vnd.openxmlformats-officedocument.themeOverride+xml"/>
  <Override PartName="/ppt/notesSlides/notesSlide38.xml" ContentType="application/vnd.openxmlformats-officedocument.presentationml.notesSlide+xml"/>
  <Override PartName="/ppt/charts/chart16.xml" ContentType="application/vnd.openxmlformats-officedocument.drawingml.chart+xml"/>
  <Override PartName="/ppt/theme/themeOverride4.xml" ContentType="application/vnd.openxmlformats-officedocument.themeOverride+xml"/>
  <Override PartName="/ppt/charts/chart17.xml" ContentType="application/vnd.openxmlformats-officedocument.drawingml.chart+xml"/>
  <Override PartName="/ppt/theme/themeOverride5.xml" ContentType="application/vnd.openxmlformats-officedocument.themeOverride+xml"/>
  <Override PartName="/ppt/notesSlides/notesSlide3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40.xml" ContentType="application/vnd.openxmlformats-officedocument.presentationml.notesSlide+xml"/>
  <Override PartName="/ppt/charts/chart20.xml" ContentType="application/vnd.openxmlformats-officedocument.drawingml.chart+xml"/>
  <Override PartName="/ppt/theme/themeOverride6.xml" ContentType="application/vnd.openxmlformats-officedocument.themeOverride+xml"/>
  <Override PartName="/ppt/charts/chart21.xml" ContentType="application/vnd.openxmlformats-officedocument.drawingml.chart+xml"/>
  <Override PartName="/ppt/notesSlides/notesSlide41.xml" ContentType="application/vnd.openxmlformats-officedocument.presentationml.notesSlide+xml"/>
  <Override PartName="/ppt/charts/chart22.xml" ContentType="application/vnd.openxmlformats-officedocument.drawingml.chart+xml"/>
  <Override PartName="/ppt/theme/themeOverride7.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3.xml" ContentType="application/vnd.openxmlformats-officedocument.drawingml.chart+xml"/>
  <Override PartName="/ppt/theme/themeOverride8.xml" ContentType="application/vnd.openxmlformats-officedocument.themeOverride+xml"/>
  <Override PartName="/ppt/charts/chart24.xml" ContentType="application/vnd.openxmlformats-officedocument.drawingml.chart+xml"/>
  <Override PartName="/ppt/theme/themeOverride9.xml" ContentType="application/vnd.openxmlformats-officedocument.themeOverride+xml"/>
  <Override PartName="/ppt/notesSlides/notesSlide44.xml" ContentType="application/vnd.openxmlformats-officedocument.presentationml.notesSlide+xml"/>
  <Override PartName="/ppt/charts/chart25.xml" ContentType="application/vnd.openxmlformats-officedocument.drawingml.chart+xml"/>
  <Override PartName="/ppt/theme/themeOverride10.xml" ContentType="application/vnd.openxmlformats-officedocument.themeOverride+xml"/>
  <Override PartName="/ppt/charts/chart26.xml" ContentType="application/vnd.openxmlformats-officedocument.drawingml.chart+xml"/>
  <Override PartName="/ppt/theme/themeOverride11.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355" r:id="rId2"/>
    <p:sldId id="354" r:id="rId3"/>
    <p:sldId id="257" r:id="rId4"/>
    <p:sldId id="335" r:id="rId5"/>
    <p:sldId id="269" r:id="rId6"/>
    <p:sldId id="270" r:id="rId7"/>
    <p:sldId id="259" r:id="rId8"/>
    <p:sldId id="349" r:id="rId9"/>
    <p:sldId id="258" r:id="rId10"/>
    <p:sldId id="317" r:id="rId11"/>
    <p:sldId id="261" r:id="rId12"/>
    <p:sldId id="262" r:id="rId13"/>
    <p:sldId id="272" r:id="rId14"/>
    <p:sldId id="310" r:id="rId15"/>
    <p:sldId id="356" r:id="rId16"/>
    <p:sldId id="357" r:id="rId17"/>
    <p:sldId id="333" r:id="rId18"/>
    <p:sldId id="350" r:id="rId19"/>
    <p:sldId id="340" r:id="rId20"/>
    <p:sldId id="342" r:id="rId21"/>
    <p:sldId id="273" r:id="rId22"/>
    <p:sldId id="336" r:id="rId23"/>
    <p:sldId id="339" r:id="rId24"/>
    <p:sldId id="337" r:id="rId25"/>
    <p:sldId id="338" r:id="rId26"/>
    <p:sldId id="316" r:id="rId27"/>
    <p:sldId id="351" r:id="rId28"/>
    <p:sldId id="299" r:id="rId29"/>
    <p:sldId id="296" r:id="rId30"/>
    <p:sldId id="298" r:id="rId31"/>
    <p:sldId id="323" r:id="rId32"/>
    <p:sldId id="321" r:id="rId33"/>
    <p:sldId id="324" r:id="rId34"/>
    <p:sldId id="307" r:id="rId35"/>
    <p:sldId id="306" r:id="rId36"/>
    <p:sldId id="308" r:id="rId37"/>
    <p:sldId id="352" r:id="rId38"/>
    <p:sldId id="300" r:id="rId39"/>
    <p:sldId id="311" r:id="rId40"/>
    <p:sldId id="331" r:id="rId41"/>
    <p:sldId id="304" r:id="rId42"/>
    <p:sldId id="326" r:id="rId43"/>
    <p:sldId id="314" r:id="rId44"/>
    <p:sldId id="315" r:id="rId45"/>
    <p:sldId id="327" r:id="rId46"/>
    <p:sldId id="328" r:id="rId47"/>
    <p:sldId id="329" r:id="rId48"/>
    <p:sldId id="330" r:id="rId49"/>
    <p:sldId id="289" r:id="rId50"/>
    <p:sldId id="353" r:id="rId51"/>
    <p:sldId id="312" r:id="rId52"/>
    <p:sldId id="358" r:id="rId53"/>
    <p:sldId id="334" r:id="rId54"/>
  </p:sldIdLst>
  <p:sldSz cx="9144000" cy="6858000" type="screen4x3"/>
  <p:notesSz cx="6797675" cy="9926638"/>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A232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86171" autoAdjust="0"/>
  </p:normalViewPr>
  <p:slideViewPr>
    <p:cSldViewPr>
      <p:cViewPr>
        <p:scale>
          <a:sx n="64" d="100"/>
          <a:sy n="64" d="100"/>
        </p:scale>
        <p:origin x="-2994" y="-888"/>
      </p:cViewPr>
      <p:guideLst>
        <p:guide orient="horz" pos="981"/>
        <p:guide pos="476"/>
      </p:guideLst>
    </p:cSldViewPr>
  </p:slideViewPr>
  <p:outlineViewPr>
    <p:cViewPr>
      <p:scale>
        <a:sx n="33" d="100"/>
        <a:sy n="33" d="100"/>
      </p:scale>
      <p:origin x="0" y="0"/>
    </p:cViewPr>
  </p:outlineViewPr>
  <p:notesTextViewPr>
    <p:cViewPr>
      <p:scale>
        <a:sx n="1" d="1"/>
        <a:sy n="1" d="1"/>
      </p:scale>
      <p:origin x="0" y="0"/>
    </p:cViewPr>
  </p:notesTextViewPr>
  <p:sorterViewPr>
    <p:cViewPr>
      <p:scale>
        <a:sx n="144" d="100"/>
        <a:sy n="144" d="100"/>
      </p:scale>
      <p:origin x="0" y="0"/>
    </p:cViewPr>
  </p:sorterViewPr>
  <p:notesViewPr>
    <p:cSldViewPr showGuides="1">
      <p:cViewPr varScale="1">
        <p:scale>
          <a:sx n="81" d="100"/>
          <a:sy n="81" d="100"/>
        </p:scale>
        <p:origin x="-4008" y="-102"/>
      </p:cViewPr>
      <p:guideLst>
        <p:guide orient="horz" pos="3127"/>
        <p:guide pos="2141"/>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13.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6.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7.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8.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9.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0.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pieChart>
        <c:varyColors val="1"/>
        <c:ser>
          <c:idx val="0"/>
          <c:order val="0"/>
          <c:dLbls>
            <c:dLbl>
              <c:idx val="1"/>
              <c:layout>
                <c:manualLayout>
                  <c:x val="-0.23372444641602899"/>
                  <c:y val="-0.11081230230836531"/>
                </c:manualLayout>
              </c:layout>
              <c:tx>
                <c:rich>
                  <a:bodyPr/>
                  <a:lstStyle/>
                  <a:p>
                    <a:r>
                      <a:rPr lang="en-US" dirty="0"/>
                      <a:t>Mediados
66%</a:t>
                    </a:r>
                  </a:p>
                </c:rich>
              </c:tx>
              <c:showLegendKey val="0"/>
              <c:showVal val="0"/>
              <c:showCatName val="1"/>
              <c:showSerName val="0"/>
              <c:showPercent val="1"/>
              <c:showBubbleSize val="0"/>
            </c:dLbl>
            <c:txPr>
              <a:bodyPr/>
              <a:lstStyle/>
              <a:p>
                <a:pPr>
                  <a:defRPr sz="1300">
                    <a:solidFill>
                      <a:schemeClr val="bg1"/>
                    </a:solidFill>
                  </a:defRPr>
                </a:pPr>
                <a:endParaRPr lang="es-AR"/>
              </a:p>
            </c:txPr>
            <c:showLegendKey val="0"/>
            <c:showVal val="0"/>
            <c:showCatName val="1"/>
            <c:showSerName val="0"/>
            <c:showPercent val="1"/>
            <c:showBubbleSize val="0"/>
            <c:showLeaderLines val="1"/>
          </c:dLbls>
          <c:cat>
            <c:strRef>
              <c:f>Hoja1!$A$19:$A$20</c:f>
              <c:strCache>
                <c:ptCount val="2"/>
                <c:pt idx="0">
                  <c:v>No Mediados</c:v>
                </c:pt>
                <c:pt idx="1">
                  <c:v>Mediados</c:v>
                </c:pt>
              </c:strCache>
            </c:strRef>
          </c:cat>
          <c:val>
            <c:numRef>
              <c:f>Hoja1!$B$19:$B$20</c:f>
              <c:numCache>
                <c:formatCode>General</c:formatCode>
                <c:ptCount val="2"/>
                <c:pt idx="0">
                  <c:v>37</c:v>
                </c:pt>
                <c:pt idx="1">
                  <c:v>72</c:v>
                </c:pt>
              </c:numCache>
            </c:numRef>
          </c:val>
        </c:ser>
        <c:dLbls>
          <c:showLegendKey val="0"/>
          <c:showVal val="0"/>
          <c:showCatName val="0"/>
          <c:showSerName val="0"/>
          <c:showPercent val="0"/>
          <c:showBubbleSize val="0"/>
          <c:showLeaderLines val="1"/>
        </c:dLbls>
        <c:firstSliceAng val="218"/>
      </c:pieChart>
    </c:plotArea>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800">
                <a:solidFill>
                  <a:schemeClr val="bg1"/>
                </a:solidFill>
                <a:latin typeface="Arial" panose="020B0604020202020204" pitchFamily="34" charset="0"/>
                <a:cs typeface="Arial" panose="020B0604020202020204" pitchFamily="34" charset="0"/>
              </a:defRPr>
            </a:pPr>
            <a:r>
              <a:rPr lang="es-AR" sz="1800" dirty="0">
                <a:solidFill>
                  <a:schemeClr val="bg1"/>
                </a:solidFill>
                <a:latin typeface="Arial" panose="020B0604020202020204" pitchFamily="34" charset="0"/>
                <a:cs typeface="Arial" panose="020B0604020202020204" pitchFamily="34" charset="0"/>
              </a:rPr>
              <a:t>Materia</a:t>
            </a:r>
          </a:p>
        </c:rich>
      </c:tx>
      <c:layout>
        <c:manualLayout>
          <c:xMode val="edge"/>
          <c:yMode val="edge"/>
          <c:x val="0.34585986320190271"/>
          <c:y val="2.168021680216802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7484254430672714E-2"/>
          <c:y val="0.24157352282184238"/>
          <c:w val="0.87249865811801663"/>
          <c:h val="0.64679896720227048"/>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spPr>
                <a:effectLst>
                  <a:innerShdw blurRad="63500" dist="50800" dir="13500000">
                    <a:prstClr val="black">
                      <a:alpha val="50000"/>
                    </a:prstClr>
                  </a:innerShdw>
                </a:effectLst>
                <a:scene3d>
                  <a:camera prst="orthographicFront"/>
                  <a:lightRig rig="threePt" dir="t"/>
                </a:scene3d>
                <a:sp3d prstMaterial="metal"/>
              </c:spPr>
              <c:txPr>
                <a:bodyPr rot="0" vert="horz"/>
                <a:lstStyle/>
                <a:p>
                  <a:pPr>
                    <a:defRPr sz="1400">
                      <a:solidFill>
                        <a:schemeClr val="bg1"/>
                      </a:solidFill>
                    </a:defRPr>
                  </a:pPr>
                  <a:endParaRPr lang="es-AR"/>
                </a:p>
              </c:txPr>
              <c:showLegendKey val="0"/>
              <c:showVal val="0"/>
              <c:showCatName val="1"/>
              <c:showSerName val="0"/>
              <c:showPercent val="1"/>
              <c:showBubbleSize val="0"/>
            </c:dLbl>
            <c:dLbl>
              <c:idx val="1"/>
              <c:layout>
                <c:manualLayout>
                  <c:x val="0.12466641414141418"/>
                  <c:y val="0.14684071656714345"/>
                </c:manualLayout>
              </c:layout>
              <c:showLegendKey val="0"/>
              <c:showVal val="0"/>
              <c:showCatName val="1"/>
              <c:showSerName val="0"/>
              <c:showPercent val="1"/>
              <c:showBubbleSize val="0"/>
            </c:dLbl>
            <c:spPr>
              <a:effectLst>
                <a:innerShdw blurRad="63500" dist="50800" dir="13500000">
                  <a:prstClr val="black">
                    <a:alpha val="50000"/>
                  </a:prstClr>
                </a:innerShdw>
              </a:effectLst>
              <a:scene3d>
                <a:camera prst="orthographicFront"/>
                <a:lightRig rig="threePt" dir="t"/>
              </a:scene3d>
              <a:sp3d prstMaterial="metal"/>
            </c:spPr>
            <c:txPr>
              <a:bodyPr rot="0" vert="horz"/>
              <a:lstStyle/>
              <a:p>
                <a:pPr>
                  <a:defRPr sz="1200">
                    <a:solidFill>
                      <a:schemeClr val="bg1"/>
                    </a:solidFill>
                  </a:defRPr>
                </a:pPr>
                <a:endParaRPr lang="es-AR"/>
              </a:p>
            </c:txPr>
            <c:showLegendKey val="0"/>
            <c:showVal val="0"/>
            <c:showCatName val="1"/>
            <c:showSerName val="0"/>
            <c:showPercent val="1"/>
            <c:showBubbleSize val="0"/>
            <c:showLeaderLines val="1"/>
          </c:dLbls>
          <c:cat>
            <c:strRef>
              <c:f>Hoja1!$O$12:$O$13</c:f>
              <c:strCache>
                <c:ptCount val="2"/>
                <c:pt idx="0">
                  <c:v>PENAL</c:v>
                </c:pt>
                <c:pt idx="1">
                  <c:v>CONTRAVENCIONAL</c:v>
                </c:pt>
              </c:strCache>
            </c:strRef>
          </c:cat>
          <c:val>
            <c:numRef>
              <c:f>Hoja1!$P$12:$P$13</c:f>
              <c:numCache>
                <c:formatCode>General</c:formatCode>
                <c:ptCount val="2"/>
                <c:pt idx="0">
                  <c:v>139</c:v>
                </c:pt>
                <c:pt idx="1">
                  <c:v>22</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400">
                <a:solidFill>
                  <a:schemeClr val="bg1"/>
                </a:solidFill>
                <a:latin typeface="Arial" panose="020B0604020202020204" pitchFamily="34" charset="0"/>
                <a:cs typeface="Arial" panose="020B0604020202020204" pitchFamily="34" charset="0"/>
              </a:defRPr>
            </a:pPr>
            <a:r>
              <a:rPr lang="es-AR" sz="1400" dirty="0">
                <a:solidFill>
                  <a:schemeClr val="bg1"/>
                </a:solidFill>
                <a:latin typeface="Arial" panose="020B0604020202020204" pitchFamily="34" charset="0"/>
                <a:cs typeface="Arial" panose="020B0604020202020204" pitchFamily="34" charset="0"/>
              </a:rPr>
              <a:t>Sexo</a:t>
            </a:r>
            <a:r>
              <a:rPr lang="es-AR" sz="1400" baseline="0" dirty="0">
                <a:solidFill>
                  <a:schemeClr val="bg1"/>
                </a:solidFill>
                <a:latin typeface="Arial" panose="020B0604020202020204" pitchFamily="34" charset="0"/>
                <a:cs typeface="Arial" panose="020B0604020202020204" pitchFamily="34" charset="0"/>
              </a:rPr>
              <a:t> del requirente</a:t>
            </a:r>
            <a:endParaRPr lang="es-AR" sz="1400" dirty="0">
              <a:solidFill>
                <a:schemeClr val="bg1"/>
              </a:solidFill>
              <a:latin typeface="Arial" panose="020B0604020202020204" pitchFamily="34" charset="0"/>
              <a:cs typeface="Arial" panose="020B0604020202020204" pitchFamily="34" charset="0"/>
            </a:endParaRP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9.0978773284407427E-2"/>
          <c:y val="0.30469627597906401"/>
          <c:w val="0.81804245343118576"/>
          <c:h val="0.6589245459402635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layout>
                <c:manualLayout>
                  <c:x val="-0.1671"/>
                  <c:y val="-0.21855515873015874"/>
                </c:manualLayout>
              </c:layout>
              <c:dLblPos val="bestFit"/>
              <c:showLegendKey val="0"/>
              <c:showVal val="0"/>
              <c:showCatName val="1"/>
              <c:showSerName val="0"/>
              <c:showPercent val="1"/>
              <c:showBubbleSize val="0"/>
            </c:dLbl>
            <c:dLbl>
              <c:idx val="1"/>
              <c:layout>
                <c:manualLayout>
                  <c:x val="0.12612671957671959"/>
                  <c:y val="0.14857222222222227"/>
                </c:manualLayout>
              </c:layout>
              <c:numFmt formatCode="General" sourceLinked="0"/>
              <c:spPr>
                <a:effectLst>
                  <a:innerShdw blurRad="63500" dist="50800" dir="13500000">
                    <a:prstClr val="black">
                      <a:alpha val="50000"/>
                    </a:prstClr>
                  </a:innerShdw>
                </a:effectLst>
                <a:scene3d>
                  <a:camera prst="orthographicFront"/>
                  <a:lightRig rig="threePt" dir="t"/>
                </a:scene3d>
                <a:sp3d prstMaterial="metal"/>
              </c:spPr>
              <c:txPr>
                <a:bodyPr rot="0" vert="horz"/>
                <a:lstStyle/>
                <a:p>
                  <a:pPr>
                    <a:defRPr sz="800" b="0">
                      <a:solidFill>
                        <a:schemeClr val="bg1"/>
                      </a:solidFill>
                      <a:latin typeface="Arial" panose="020B0604020202020204" pitchFamily="34" charset="0"/>
                      <a:cs typeface="Arial" panose="020B0604020202020204" pitchFamily="34" charset="0"/>
                    </a:defRPr>
                  </a:pPr>
                  <a:endParaRPr lang="es-AR"/>
                </a:p>
              </c:txPr>
              <c:dLblPos val="bestFit"/>
              <c:showLegendKey val="0"/>
              <c:showVal val="0"/>
              <c:showCatName val="1"/>
              <c:showSerName val="0"/>
              <c:showPercent val="1"/>
              <c:showBubbleSize val="0"/>
            </c:dLbl>
            <c:dLbl>
              <c:idx val="2"/>
              <c:layout>
                <c:manualLayout>
                  <c:x val="0.12116321382157333"/>
                  <c:y val="-0.14580811164232119"/>
                </c:manualLayout>
              </c:layout>
              <c:dLblPos val="bestFit"/>
              <c:showLegendKey val="0"/>
              <c:showVal val="0"/>
              <c:showCatName val="1"/>
              <c:showSerName val="0"/>
              <c:showPercent val="1"/>
              <c:showBubbleSize val="0"/>
            </c:dLbl>
            <c:dLbl>
              <c:idx val="4"/>
              <c:layout>
                <c:manualLayout>
                  <c:x val="0.16160415870346304"/>
                  <c:y val="0.10807692387651885"/>
                </c:manualLayout>
              </c:layout>
              <c:dLblPos val="bestFit"/>
              <c:showLegendKey val="0"/>
              <c:showVal val="0"/>
              <c:showCatName val="1"/>
              <c:showSerName val="0"/>
              <c:showPercent val="1"/>
              <c:showBubbleSize val="0"/>
            </c:dLbl>
            <c:numFmt formatCode="General" sourceLinked="0"/>
            <c:spPr>
              <a:effectLst>
                <a:innerShdw blurRad="63500" dist="50800" dir="13500000">
                  <a:prstClr val="black">
                    <a:alpha val="50000"/>
                  </a:prstClr>
                </a:innerShdw>
              </a:effectLst>
              <a:scene3d>
                <a:camera prst="orthographicFront"/>
                <a:lightRig rig="threePt" dir="t"/>
              </a:scene3d>
              <a:sp3d prstMaterial="metal"/>
            </c:spPr>
            <c:txPr>
              <a:bodyPr rot="0" vert="horz"/>
              <a:lstStyle/>
              <a:p>
                <a:pPr>
                  <a:defRPr sz="900">
                    <a:solidFill>
                      <a:schemeClr val="bg1"/>
                    </a:solidFill>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1"/>
          </c:dLbls>
          <c:cat>
            <c:strRef>
              <c:f>Hoja1!$B$148:$B$149</c:f>
              <c:strCache>
                <c:ptCount val="2"/>
                <c:pt idx="0">
                  <c:v>FEMENINO</c:v>
                </c:pt>
                <c:pt idx="1">
                  <c:v>MASCULINO</c:v>
                </c:pt>
              </c:strCache>
            </c:strRef>
          </c:cat>
          <c:val>
            <c:numRef>
              <c:f>Hoja1!$C$148:$C$149</c:f>
              <c:numCache>
                <c:formatCode>General</c:formatCode>
                <c:ptCount val="2"/>
                <c:pt idx="0">
                  <c:v>141</c:v>
                </c:pt>
                <c:pt idx="1">
                  <c:v>17</c:v>
                </c:pt>
              </c:numCache>
            </c:numRef>
          </c:val>
        </c:ser>
        <c:dLbls>
          <c:showLegendKey val="0"/>
          <c:showVal val="0"/>
          <c:showCatName val="1"/>
          <c:showSerName val="0"/>
          <c:showPercent val="1"/>
          <c:showBubbleSize val="0"/>
          <c:showLeaderLines val="1"/>
        </c:dLbls>
      </c:pie3DChart>
      <c:spPr>
        <a:noFill/>
        <a:ln w="25394">
          <a:noFill/>
        </a:ln>
      </c:spPr>
    </c:plotArea>
    <c:plotVisOnly val="1"/>
    <c:dispBlanksAs val="zero"/>
    <c:showDLblsOverMax val="0"/>
  </c:chart>
  <c:spPr>
    <a:noFill/>
    <a:ln>
      <a:noFill/>
    </a:ln>
    <a:effectLst>
      <a:innerShdw blurRad="63500" dist="50800" dir="13500000">
        <a:prstClr val="black">
          <a:alpha val="50000"/>
        </a:prstClr>
      </a:innerShdw>
    </a:effectLst>
    <a:scene3d>
      <a:camera prst="orthographicFront"/>
      <a:lightRig rig="threePt" dir="t"/>
    </a:scene3d>
    <a:sp3d>
      <a:bevelT/>
      <a:bevelB/>
    </a:sp3d>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400">
                <a:solidFill>
                  <a:schemeClr val="bg1"/>
                </a:solidFill>
                <a:latin typeface="Arial" panose="020B0604020202020204" pitchFamily="34" charset="0"/>
                <a:cs typeface="Arial" panose="020B0604020202020204" pitchFamily="34" charset="0"/>
              </a:defRPr>
            </a:pPr>
            <a:r>
              <a:rPr lang="es-AR" sz="1400" dirty="0">
                <a:solidFill>
                  <a:schemeClr val="bg1"/>
                </a:solidFill>
                <a:latin typeface="Arial" panose="020B0604020202020204" pitchFamily="34" charset="0"/>
                <a:cs typeface="Arial" panose="020B0604020202020204" pitchFamily="34" charset="0"/>
              </a:rPr>
              <a:t>Sexo</a:t>
            </a:r>
            <a:r>
              <a:rPr lang="es-AR" sz="1400" baseline="0" dirty="0">
                <a:solidFill>
                  <a:schemeClr val="bg1"/>
                </a:solidFill>
                <a:latin typeface="Arial" panose="020B0604020202020204" pitchFamily="34" charset="0"/>
                <a:cs typeface="Arial" panose="020B0604020202020204" pitchFamily="34" charset="0"/>
              </a:rPr>
              <a:t> del requerido</a:t>
            </a:r>
            <a:endParaRPr lang="es-AR" sz="1400" dirty="0">
              <a:solidFill>
                <a:schemeClr val="bg1"/>
              </a:solidFill>
              <a:latin typeface="Arial" panose="020B0604020202020204" pitchFamily="34" charset="0"/>
              <a:cs typeface="Arial" panose="020B0604020202020204" pitchFamily="34" charset="0"/>
            </a:endParaRP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9.4338624338624333E-2"/>
          <c:y val="0.3097361111111111"/>
          <c:w val="0.81804245343118576"/>
          <c:h val="0.6589245459402635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tx>
                <c:rich>
                  <a:bodyPr/>
                  <a:lstStyle/>
                  <a:p>
                    <a:r>
                      <a:rPr lang="en-US" sz="800" dirty="0">
                        <a:solidFill>
                          <a:schemeClr val="bg1"/>
                        </a:solidFill>
                        <a:latin typeface="Arial" panose="020B0604020202020204" pitchFamily="34" charset="0"/>
                        <a:cs typeface="Arial" panose="020B0604020202020204" pitchFamily="34" charset="0"/>
                      </a:rPr>
                      <a:t>FEMENINO 11%</a:t>
                    </a:r>
                    <a:endParaRPr lang="en-US" dirty="0"/>
                  </a:p>
                </c:rich>
              </c:tx>
              <c:showLegendKey val="0"/>
              <c:showVal val="0"/>
              <c:showCatName val="0"/>
              <c:showSerName val="0"/>
              <c:showPercent val="0"/>
              <c:showBubbleSize val="0"/>
            </c:dLbl>
            <c:dLbl>
              <c:idx val="1"/>
              <c:tx>
                <c:rich>
                  <a:bodyPr/>
                  <a:lstStyle/>
                  <a:p>
                    <a:r>
                      <a:rPr lang="en-US" sz="800" dirty="0">
                        <a:solidFill>
                          <a:schemeClr val="bg1"/>
                        </a:solidFill>
                        <a:latin typeface="Arial" panose="020B0604020202020204" pitchFamily="34" charset="0"/>
                        <a:cs typeface="Arial" panose="020B0604020202020204" pitchFamily="34" charset="0"/>
                      </a:rPr>
                      <a:t>MASCULINO  89%</a:t>
                    </a:r>
                    <a:endParaRPr lang="en-US" dirty="0"/>
                  </a:p>
                </c:rich>
              </c:tx>
              <c:showLegendKey val="0"/>
              <c:showVal val="0"/>
              <c:showCatName val="0"/>
              <c:showSerName val="0"/>
              <c:showPercent val="0"/>
              <c:showBubbleSize val="0"/>
            </c:dLbl>
            <c:numFmt formatCode="0.00%" sourceLinked="0"/>
            <c:txPr>
              <a:bodyPr/>
              <a:lstStyle/>
              <a:p>
                <a:pPr>
                  <a:defRPr sz="800">
                    <a:solidFill>
                      <a:schemeClr val="bg1"/>
                    </a:solidFill>
                    <a:latin typeface="Arial" panose="020B0604020202020204" pitchFamily="34" charset="0"/>
                    <a:cs typeface="Arial" panose="020B0604020202020204" pitchFamily="34" charset="0"/>
                  </a:defRPr>
                </a:pPr>
                <a:endParaRPr lang="es-AR"/>
              </a:p>
            </c:txPr>
            <c:showLegendKey val="0"/>
            <c:showVal val="1"/>
            <c:showCatName val="1"/>
            <c:showSerName val="0"/>
            <c:showPercent val="1"/>
            <c:showBubbleSize val="0"/>
            <c:showLeaderLines val="0"/>
          </c:dLbls>
          <c:cat>
            <c:strRef>
              <c:f>Hoja1!$B$166:$B$167</c:f>
              <c:strCache>
                <c:ptCount val="2"/>
                <c:pt idx="0">
                  <c:v>FEMENINO</c:v>
                </c:pt>
                <c:pt idx="1">
                  <c:v>MASCULINO</c:v>
                </c:pt>
              </c:strCache>
            </c:strRef>
          </c:cat>
          <c:val>
            <c:numRef>
              <c:f>Hoja1!$C$166:$C$167</c:f>
              <c:numCache>
                <c:formatCode>General</c:formatCode>
                <c:ptCount val="2"/>
                <c:pt idx="0">
                  <c:v>18</c:v>
                </c:pt>
                <c:pt idx="1">
                  <c:v>139</c:v>
                </c:pt>
              </c:numCache>
            </c:numRef>
          </c:val>
        </c:ser>
        <c:dLbls>
          <c:showLegendKey val="0"/>
          <c:showVal val="0"/>
          <c:showCatName val="1"/>
          <c:showSerName val="0"/>
          <c:showPercent val="1"/>
          <c:showBubbleSize val="0"/>
          <c:showLeaderLines val="0"/>
        </c:dLbls>
      </c:pie3DChart>
      <c:spPr>
        <a:noFill/>
        <a:ln w="25386">
          <a:noFill/>
        </a:ln>
      </c:spPr>
    </c:plotArea>
    <c:plotVisOnly val="1"/>
    <c:dispBlanksAs val="zero"/>
    <c:showDLblsOverMax val="0"/>
  </c:chart>
  <c:spPr>
    <a:noFill/>
    <a:ln>
      <a:noFill/>
    </a:ln>
    <a:effectLst>
      <a:innerShdw blurRad="63500" dist="50800" dir="13500000">
        <a:prstClr val="black">
          <a:alpha val="50000"/>
        </a:prstClr>
      </a:innerShdw>
    </a:effectLst>
    <a:scene3d>
      <a:camera prst="orthographicFront"/>
      <a:lightRig rig="threePt" dir="t"/>
    </a:scene3d>
    <a:sp3d>
      <a:bevelT/>
      <a:bevelB/>
    </a:sp3d>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400">
                <a:solidFill>
                  <a:schemeClr val="bg1"/>
                </a:solidFill>
                <a:latin typeface="Arial" panose="020B0604020202020204" pitchFamily="34" charset="0"/>
                <a:cs typeface="Arial" panose="020B0604020202020204" pitchFamily="34" charset="0"/>
              </a:defRPr>
            </a:pPr>
            <a:r>
              <a:rPr lang="es-AR" sz="1400" dirty="0">
                <a:solidFill>
                  <a:schemeClr val="bg1"/>
                </a:solidFill>
                <a:latin typeface="Arial" panose="020B0604020202020204" pitchFamily="34" charset="0"/>
                <a:cs typeface="Arial" panose="020B0604020202020204" pitchFamily="34" charset="0"/>
              </a:rPr>
              <a:t>Rangos etarios - R</a:t>
            </a:r>
            <a:r>
              <a:rPr lang="es-AR" sz="1400" baseline="0" dirty="0">
                <a:solidFill>
                  <a:schemeClr val="bg1"/>
                </a:solidFill>
                <a:latin typeface="Arial" panose="020B0604020202020204" pitchFamily="34" charset="0"/>
                <a:cs typeface="Arial" panose="020B0604020202020204" pitchFamily="34" charset="0"/>
              </a:rPr>
              <a:t>equirente</a:t>
            </a:r>
            <a:endParaRPr lang="es-AR" sz="1400" dirty="0">
              <a:solidFill>
                <a:schemeClr val="bg1"/>
              </a:solidFill>
              <a:latin typeface="Arial" panose="020B0604020202020204" pitchFamily="34" charset="0"/>
              <a:cs typeface="Arial" panose="020B0604020202020204" pitchFamily="34" charset="0"/>
            </a:endParaRPr>
          </a:p>
        </c:rich>
      </c:tx>
      <c:layout>
        <c:manualLayout>
          <c:xMode val="edge"/>
          <c:yMode val="edge"/>
          <c:x val="0.20306531395114075"/>
          <c:y val="0"/>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9.0978773284407427E-2"/>
          <c:y val="0.30469627597906401"/>
          <c:w val="0.81804245343118576"/>
          <c:h val="0.6589245459402635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tx>
                <c:rich>
                  <a:bodyPr/>
                  <a:lstStyle/>
                  <a:p>
                    <a:pPr>
                      <a:defRPr>
                        <a:solidFill>
                          <a:schemeClr val="bg1"/>
                        </a:solidFill>
                        <a:latin typeface="Arial" panose="020B0604020202020204" pitchFamily="34" charset="0"/>
                        <a:cs typeface="Arial" panose="020B0604020202020204" pitchFamily="34" charset="0"/>
                      </a:defRPr>
                    </a:pPr>
                    <a:r>
                      <a:rPr lang="en-US" dirty="0">
                        <a:latin typeface="Arial" panose="020B0604020202020204" pitchFamily="34" charset="0"/>
                        <a:cs typeface="Arial" panose="020B0604020202020204" pitchFamily="34" charset="0"/>
                      </a:rPr>
                      <a:t>&lt;= 35 años
48,4%</a:t>
                    </a:r>
                    <a:endParaRPr lang="en-US" dirty="0"/>
                  </a:p>
                </c:rich>
              </c:tx>
              <c:numFmt formatCode="General" sourceLinked="0"/>
              <c:spPr/>
              <c:showLegendKey val="0"/>
              <c:showVal val="0"/>
              <c:showCatName val="1"/>
              <c:showSerName val="0"/>
              <c:showPercent val="1"/>
              <c:showBubbleSize val="0"/>
            </c:dLbl>
            <c:dLbl>
              <c:idx val="1"/>
              <c:numFmt formatCode="General" sourceLinked="0"/>
              <c:spPr/>
              <c:txPr>
                <a:bodyPr/>
                <a:lstStyle/>
                <a:p>
                  <a:pPr>
                    <a:defRPr>
                      <a:solidFill>
                        <a:schemeClr val="bg1"/>
                      </a:solidFill>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dLbl>
            <c:dLbl>
              <c:idx val="2"/>
              <c:layout>
                <c:manualLayout>
                  <c:x val="3.9454365079365082E-2"/>
                  <c:y val="8.16015873015873E-2"/>
                </c:manualLayout>
              </c:layout>
              <c:numFmt formatCode="General" sourceLinked="0"/>
              <c:spPr/>
              <c:txPr>
                <a:bodyPr/>
                <a:lstStyle/>
                <a:p>
                  <a:pPr>
                    <a:defRPr>
                      <a:solidFill>
                        <a:schemeClr val="bg1"/>
                      </a:solidFill>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dLbl>
            <c:txPr>
              <a:bodyPr/>
              <a:lstStyle/>
              <a:p>
                <a:pPr>
                  <a:defRPr>
                    <a:solidFill>
                      <a:schemeClr val="bg1"/>
                    </a:solidFill>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0"/>
          </c:dLbls>
          <c:cat>
            <c:strRef>
              <c:f>Hoja1!$B$188:$B$190</c:f>
              <c:strCache>
                <c:ptCount val="3"/>
                <c:pt idx="0">
                  <c:v>&lt;= 35 años</c:v>
                </c:pt>
                <c:pt idx="1">
                  <c:v>Entre 36 y 65 años</c:v>
                </c:pt>
                <c:pt idx="2">
                  <c:v>Más de 65 años</c:v>
                </c:pt>
              </c:strCache>
            </c:strRef>
          </c:cat>
          <c:val>
            <c:numRef>
              <c:f>Hoja1!$C$188:$C$190</c:f>
              <c:numCache>
                <c:formatCode>General</c:formatCode>
                <c:ptCount val="3"/>
                <c:pt idx="0">
                  <c:v>76</c:v>
                </c:pt>
                <c:pt idx="1">
                  <c:v>78</c:v>
                </c:pt>
                <c:pt idx="2">
                  <c:v>3</c:v>
                </c:pt>
              </c:numCache>
            </c:numRef>
          </c:val>
        </c:ser>
        <c:dLbls>
          <c:showLegendKey val="0"/>
          <c:showVal val="0"/>
          <c:showCatName val="1"/>
          <c:showSerName val="0"/>
          <c:showPercent val="1"/>
          <c:showBubbleSize val="0"/>
          <c:showLeaderLines val="0"/>
        </c:dLbls>
      </c:pie3DChart>
      <c:spPr>
        <a:noFill/>
        <a:ln w="25365">
          <a:noFill/>
        </a:ln>
      </c:spPr>
    </c:plotArea>
    <c:plotVisOnly val="1"/>
    <c:dispBlanksAs val="zero"/>
    <c:showDLblsOverMax val="0"/>
  </c:chart>
  <c:spPr>
    <a:noFill/>
    <a:ln>
      <a:noFill/>
    </a:ln>
    <a:effectLst>
      <a:innerShdw blurRad="63500" dist="50800" dir="13500000">
        <a:prstClr val="black">
          <a:alpha val="50000"/>
        </a:prstClr>
      </a:innerShdw>
    </a:effectLst>
    <a:scene3d>
      <a:camera prst="orthographicFront"/>
      <a:lightRig rig="threePt" dir="t"/>
    </a:scene3d>
    <a:sp3d>
      <a:bevelT/>
      <a:bevelB/>
    </a:sp3d>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400">
                <a:solidFill>
                  <a:schemeClr val="bg1"/>
                </a:solidFill>
                <a:latin typeface="Arial" panose="020B0604020202020204" pitchFamily="34" charset="0"/>
                <a:cs typeface="Arial" panose="020B0604020202020204" pitchFamily="34" charset="0"/>
              </a:defRPr>
            </a:pPr>
            <a:r>
              <a:rPr lang="es-AR" sz="1400" dirty="0">
                <a:solidFill>
                  <a:schemeClr val="bg1"/>
                </a:solidFill>
                <a:latin typeface="Arial" panose="020B0604020202020204" pitchFamily="34" charset="0"/>
                <a:cs typeface="Arial" panose="020B0604020202020204" pitchFamily="34" charset="0"/>
              </a:rPr>
              <a:t>Rangos etarios - R</a:t>
            </a:r>
            <a:r>
              <a:rPr lang="es-AR" sz="1400" baseline="0" dirty="0">
                <a:solidFill>
                  <a:schemeClr val="bg1"/>
                </a:solidFill>
                <a:latin typeface="Arial" panose="020B0604020202020204" pitchFamily="34" charset="0"/>
                <a:cs typeface="Arial" panose="020B0604020202020204" pitchFamily="34" charset="0"/>
              </a:rPr>
              <a:t>equerido</a:t>
            </a:r>
            <a:endParaRPr lang="es-AR" sz="1400" dirty="0">
              <a:solidFill>
                <a:schemeClr val="bg1"/>
              </a:solidFill>
              <a:latin typeface="Arial" panose="020B0604020202020204" pitchFamily="34" charset="0"/>
              <a:cs typeface="Arial" panose="020B0604020202020204" pitchFamily="34" charset="0"/>
            </a:endParaRP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9.0978773284407427E-2"/>
          <c:y val="0.30469627597906401"/>
          <c:w val="0.81804245343118576"/>
          <c:h val="0.6589245459402635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tx>
                <c:rich>
                  <a:bodyPr/>
                  <a:lstStyle/>
                  <a:p>
                    <a:r>
                      <a:rPr lang="en-US" dirty="0">
                        <a:latin typeface="Arial" panose="020B0604020202020204" pitchFamily="34" charset="0"/>
                        <a:cs typeface="Arial" panose="020B0604020202020204" pitchFamily="34" charset="0"/>
                      </a:rPr>
                      <a:t>&lt;= 35 años
</a:t>
                    </a:r>
                    <a:r>
                      <a:rPr lang="en-US" dirty="0" smtClean="0">
                        <a:latin typeface="Arial" panose="020B0604020202020204" pitchFamily="34" charset="0"/>
                        <a:cs typeface="Arial" panose="020B0604020202020204" pitchFamily="34" charset="0"/>
                      </a:rPr>
                      <a:t>40%</a:t>
                    </a:r>
                    <a:endParaRPr lang="en-US" dirty="0"/>
                  </a:p>
                </c:rich>
              </c:tx>
              <c:showLegendKey val="0"/>
              <c:showVal val="0"/>
              <c:showCatName val="1"/>
              <c:showSerName val="0"/>
              <c:showPercent val="1"/>
              <c:showBubbleSize val="0"/>
            </c:dLbl>
            <c:dLbl>
              <c:idx val="2"/>
              <c:layout>
                <c:manualLayout>
                  <c:x val="1.4978571428571428E-2"/>
                  <c:y val="0.10153968253968254"/>
                </c:manualLayout>
              </c:layout>
              <c:dLblPos val="bestFit"/>
              <c:showLegendKey val="0"/>
              <c:showVal val="0"/>
              <c:showCatName val="1"/>
              <c:showSerName val="0"/>
              <c:showPercent val="1"/>
              <c:showBubbleSize val="0"/>
            </c:dLbl>
            <c:numFmt formatCode="General" sourceLinked="0"/>
            <c:txPr>
              <a:bodyPr/>
              <a:lstStyle/>
              <a:p>
                <a:pPr>
                  <a:defRPr>
                    <a:solidFill>
                      <a:schemeClr val="bg1"/>
                    </a:solidFill>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0"/>
          </c:dLbls>
          <c:cat>
            <c:strRef>
              <c:f>Hoja1!$B$204:$B$206</c:f>
              <c:strCache>
                <c:ptCount val="3"/>
                <c:pt idx="0">
                  <c:v>&lt;= 35 años</c:v>
                </c:pt>
                <c:pt idx="1">
                  <c:v>Entre 36 y 65 años</c:v>
                </c:pt>
                <c:pt idx="2">
                  <c:v>Más de 65 años</c:v>
                </c:pt>
              </c:strCache>
            </c:strRef>
          </c:cat>
          <c:val>
            <c:numRef>
              <c:f>Hoja1!$C$204:$C$206</c:f>
              <c:numCache>
                <c:formatCode>General</c:formatCode>
                <c:ptCount val="3"/>
                <c:pt idx="0">
                  <c:v>62</c:v>
                </c:pt>
                <c:pt idx="1">
                  <c:v>91</c:v>
                </c:pt>
                <c:pt idx="2">
                  <c:v>3</c:v>
                </c:pt>
              </c:numCache>
            </c:numRef>
          </c:val>
        </c:ser>
        <c:dLbls>
          <c:showLegendKey val="0"/>
          <c:showVal val="0"/>
          <c:showCatName val="1"/>
          <c:showSerName val="0"/>
          <c:showPercent val="1"/>
          <c:showBubbleSize val="0"/>
          <c:showLeaderLines val="0"/>
        </c:dLbls>
      </c:pie3DChart>
      <c:spPr>
        <a:noFill/>
        <a:ln w="25387">
          <a:noFill/>
        </a:ln>
      </c:spPr>
    </c:plotArea>
    <c:plotVisOnly val="1"/>
    <c:dispBlanksAs val="zero"/>
    <c:showDLblsOverMax val="0"/>
  </c:chart>
  <c:spPr>
    <a:noFill/>
    <a:ln>
      <a:noFill/>
    </a:ln>
    <a:effectLst>
      <a:innerShdw blurRad="63500" dist="50800" dir="13500000">
        <a:prstClr val="black">
          <a:alpha val="50000"/>
        </a:prstClr>
      </a:innerShdw>
    </a:effectLst>
    <a:scene3d>
      <a:camera prst="orthographicFront"/>
      <a:lightRig rig="threePt" dir="t"/>
    </a:scene3d>
    <a:sp3d>
      <a:bevelT/>
      <a:bevelB/>
    </a:sp3d>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a:solidFill>
                  <a:schemeClr val="bg1"/>
                </a:solidFill>
                <a:latin typeface="Arial" panose="020B0604020202020204" pitchFamily="34" charset="0"/>
                <a:cs typeface="Arial" panose="020B0604020202020204" pitchFamily="34" charset="0"/>
              </a:defRPr>
            </a:pPr>
            <a:r>
              <a:rPr lang="es-AR" dirty="0" smtClean="0">
                <a:solidFill>
                  <a:schemeClr val="bg1"/>
                </a:solidFill>
                <a:latin typeface="Arial" panose="020B0604020202020204" pitchFamily="34" charset="0"/>
                <a:cs typeface="Arial" panose="020B0604020202020204" pitchFamily="34" charset="0"/>
              </a:rPr>
              <a:t>Vínculo</a:t>
            </a:r>
            <a:endParaRPr lang="es-AR" dirty="0">
              <a:solidFill>
                <a:schemeClr val="bg1"/>
              </a:solidFill>
              <a:latin typeface="Arial" panose="020B0604020202020204" pitchFamily="34" charset="0"/>
              <a:cs typeface="Arial" panose="020B0604020202020204" pitchFamily="34" charset="0"/>
            </a:endParaRPr>
          </a:p>
        </c:rich>
      </c:tx>
      <c:layout>
        <c:manualLayout>
          <c:xMode val="edge"/>
          <c:yMode val="edge"/>
          <c:x val="0.44463741830065362"/>
          <c:y val="5.9687222222222225E-2"/>
        </c:manualLayout>
      </c:layout>
      <c:overlay val="0"/>
    </c:title>
    <c:autoTitleDeleted val="0"/>
    <c:view3D>
      <c:rotX val="30"/>
      <c:rotY val="88"/>
      <c:rAngAx val="0"/>
      <c:perspective val="30"/>
    </c:view3D>
    <c:floor>
      <c:thickness val="0"/>
    </c:floor>
    <c:sideWall>
      <c:thickness val="0"/>
    </c:sideWall>
    <c:backWall>
      <c:thickness val="0"/>
    </c:backWall>
    <c:plotArea>
      <c:layout>
        <c:manualLayout>
          <c:layoutTarget val="inner"/>
          <c:xMode val="edge"/>
          <c:yMode val="edge"/>
          <c:x val="5.9910803832447776E-2"/>
          <c:y val="0.25911927675707203"/>
          <c:w val="0.8180424534311852"/>
          <c:h val="0.6589245459402635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numFmt formatCode="0%" sourceLinked="0"/>
              <c:spPr/>
              <c:txPr>
                <a:bodyPr/>
                <a:lstStyle/>
                <a:p>
                  <a:pPr>
                    <a:defRPr sz="1400">
                      <a:solidFill>
                        <a:schemeClr val="bg1"/>
                      </a:solidFill>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dLbl>
            <c:dLbl>
              <c:idx val="1"/>
              <c:layout>
                <c:manualLayout>
                  <c:x val="-9.8110968790278974E-2"/>
                  <c:y val="3.9603726004837629E-2"/>
                </c:manualLayout>
              </c:layout>
              <c:showLegendKey val="0"/>
              <c:showVal val="0"/>
              <c:showCatName val="1"/>
              <c:showSerName val="0"/>
              <c:showPercent val="1"/>
              <c:showBubbleSize val="0"/>
            </c:dLbl>
            <c:dLbl>
              <c:idx val="2"/>
              <c:layout>
                <c:manualLayout>
                  <c:x val="-5.1092118339576484E-2"/>
                  <c:y val="-0.18427827886388964"/>
                </c:manualLayout>
              </c:layout>
              <c:showLegendKey val="0"/>
              <c:showVal val="0"/>
              <c:showCatName val="1"/>
              <c:showSerName val="0"/>
              <c:showPercent val="1"/>
              <c:showBubbleSize val="0"/>
            </c:dLbl>
            <c:dLbl>
              <c:idx val="3"/>
              <c:layout>
                <c:manualLayout>
                  <c:x val="4.4395994190046729E-2"/>
                  <c:y val="-0.1802235047048987"/>
                </c:manualLayout>
              </c:layout>
              <c:showLegendKey val="0"/>
              <c:showVal val="0"/>
              <c:showCatName val="1"/>
              <c:showSerName val="0"/>
              <c:showPercent val="1"/>
              <c:showBubbleSize val="0"/>
            </c:dLbl>
            <c:dLbl>
              <c:idx val="4"/>
              <c:layout>
                <c:manualLayout>
                  <c:x val="0.14355304130672986"/>
                  <c:y val="-8.9087266572477744E-2"/>
                </c:manualLayout>
              </c:layout>
              <c:showLegendKey val="0"/>
              <c:showVal val="0"/>
              <c:showCatName val="1"/>
              <c:showSerName val="0"/>
              <c:showPercent val="1"/>
              <c:showBubbleSize val="0"/>
            </c:dLbl>
            <c:dLbl>
              <c:idx val="5"/>
              <c:layout>
                <c:manualLayout>
                  <c:x val="0.10951578625487357"/>
                  <c:y val="2.6019832165987071E-2"/>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 sourceLinked="0"/>
            <c:txPr>
              <a:bodyPr/>
              <a:lstStyle/>
              <a:p>
                <a:pPr>
                  <a:defRPr sz="1400">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1"/>
          </c:dLbls>
          <c:cat>
            <c:strRef>
              <c:f>Hoja1!$B$298:$B$299</c:f>
              <c:strCache>
                <c:ptCount val="2"/>
                <c:pt idx="0">
                  <c:v>PAREJA</c:v>
                </c:pt>
                <c:pt idx="1">
                  <c:v>OTRO</c:v>
                </c:pt>
              </c:strCache>
            </c:strRef>
          </c:cat>
          <c:val>
            <c:numRef>
              <c:f>Hoja1!$C$298:$C$299</c:f>
              <c:numCache>
                <c:formatCode>General</c:formatCode>
                <c:ptCount val="2"/>
                <c:pt idx="0">
                  <c:v>140</c:v>
                </c:pt>
                <c:pt idx="1">
                  <c:v>16</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800">
                <a:solidFill>
                  <a:schemeClr val="bg1"/>
                </a:solidFill>
                <a:latin typeface="Arial" panose="020B0604020202020204" pitchFamily="34" charset="0"/>
                <a:cs typeface="Arial" panose="020B0604020202020204" pitchFamily="34" charset="0"/>
              </a:defRPr>
            </a:pPr>
            <a:r>
              <a:rPr lang="es-AR" sz="1800" dirty="0">
                <a:solidFill>
                  <a:schemeClr val="bg1"/>
                </a:solidFill>
                <a:latin typeface="Arial" panose="020B0604020202020204" pitchFamily="34" charset="0"/>
                <a:cs typeface="Arial" panose="020B0604020202020204" pitchFamily="34" charset="0"/>
              </a:rPr>
              <a:t>¿Conviven actualmente? </a:t>
            </a:r>
          </a:p>
        </c:rich>
      </c:tx>
      <c:layout>
        <c:manualLayout>
          <c:xMode val="edge"/>
          <c:yMode val="edge"/>
          <c:x val="0.13015050505050504"/>
          <c:y val="3.2724603174603177E-2"/>
        </c:manualLayout>
      </c:layout>
      <c:overlay val="0"/>
    </c:title>
    <c:autoTitleDeleted val="0"/>
    <c:view3D>
      <c:rotX val="30"/>
      <c:rotY val="88"/>
      <c:rAngAx val="0"/>
      <c:perspective val="30"/>
    </c:view3D>
    <c:floor>
      <c:thickness val="0"/>
    </c:floor>
    <c:sideWall>
      <c:thickness val="0"/>
    </c:sideWall>
    <c:backWall>
      <c:thickness val="0"/>
    </c:backWall>
    <c:plotArea>
      <c:layout>
        <c:manualLayout>
          <c:layoutTarget val="inner"/>
          <c:xMode val="edge"/>
          <c:yMode val="edge"/>
          <c:x val="5.9910812119358864E-2"/>
          <c:y val="0.25206459872378739"/>
          <c:w val="0.8180424534311852"/>
          <c:h val="0.6589245459402635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1"/>
              <c:layout>
                <c:manualLayout>
                  <c:x val="-0.14921994949494949"/>
                  <c:y val="6.8896428571428567E-2"/>
                </c:manualLayout>
              </c:layout>
              <c:tx>
                <c:rich>
                  <a:bodyPr/>
                  <a:lstStyle/>
                  <a:p>
                    <a:r>
                      <a:rPr lang="en-US" dirty="0"/>
                      <a:t>Sí
19%</a:t>
                    </a:r>
                  </a:p>
                </c:rich>
              </c:tx>
              <c:showLegendKey val="0"/>
              <c:showVal val="0"/>
              <c:showCatName val="1"/>
              <c:showSerName val="0"/>
              <c:showPercent val="1"/>
              <c:showBubbleSize val="0"/>
            </c:dLbl>
            <c:dLbl>
              <c:idx val="2"/>
              <c:layout>
                <c:manualLayout>
                  <c:x val="-5.1092118339576484E-2"/>
                  <c:y val="-0.18427827886388964"/>
                </c:manualLayout>
              </c:layout>
              <c:showLegendKey val="0"/>
              <c:showVal val="0"/>
              <c:showCatName val="1"/>
              <c:showSerName val="0"/>
              <c:showPercent val="1"/>
              <c:showBubbleSize val="0"/>
            </c:dLbl>
            <c:dLbl>
              <c:idx val="3"/>
              <c:layout>
                <c:manualLayout>
                  <c:x val="4.4395994190046729E-2"/>
                  <c:y val="-0.1802235047048987"/>
                </c:manualLayout>
              </c:layout>
              <c:showLegendKey val="0"/>
              <c:showVal val="0"/>
              <c:showCatName val="1"/>
              <c:showSerName val="0"/>
              <c:showPercent val="1"/>
              <c:showBubbleSize val="0"/>
            </c:dLbl>
            <c:dLbl>
              <c:idx val="4"/>
              <c:layout>
                <c:manualLayout>
                  <c:x val="0.14355304130672986"/>
                  <c:y val="-8.9087266572477744E-2"/>
                </c:manualLayout>
              </c:layout>
              <c:showLegendKey val="0"/>
              <c:showVal val="0"/>
              <c:showCatName val="1"/>
              <c:showSerName val="0"/>
              <c:showPercent val="1"/>
              <c:showBubbleSize val="0"/>
            </c:dLbl>
            <c:dLbl>
              <c:idx val="5"/>
              <c:layout>
                <c:manualLayout>
                  <c:x val="0.10951578625487357"/>
                  <c:y val="2.6019832165987071E-2"/>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 sourceLinked="0"/>
            <c:txPr>
              <a:bodyPr/>
              <a:lstStyle/>
              <a:p>
                <a:pPr>
                  <a:defRPr sz="1200">
                    <a:solidFill>
                      <a:schemeClr val="bg1"/>
                    </a:solidFill>
                  </a:defRPr>
                </a:pPr>
                <a:endParaRPr lang="es-AR"/>
              </a:p>
            </c:txPr>
            <c:showLegendKey val="0"/>
            <c:showVal val="0"/>
            <c:showCatName val="1"/>
            <c:showSerName val="0"/>
            <c:showPercent val="1"/>
            <c:showBubbleSize val="0"/>
            <c:showLeaderLines val="1"/>
          </c:dLbls>
          <c:cat>
            <c:strRef>
              <c:f>Hoja1!$B$315:$B$316</c:f>
              <c:strCache>
                <c:ptCount val="2"/>
                <c:pt idx="0">
                  <c:v>No</c:v>
                </c:pt>
                <c:pt idx="1">
                  <c:v>Sí</c:v>
                </c:pt>
              </c:strCache>
            </c:strRef>
          </c:cat>
          <c:val>
            <c:numRef>
              <c:f>Hoja1!$C$315:$C$316</c:f>
              <c:numCache>
                <c:formatCode>General</c:formatCode>
                <c:ptCount val="2"/>
                <c:pt idx="0">
                  <c:v>127</c:v>
                </c:pt>
                <c:pt idx="1">
                  <c:v>29</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800">
                <a:solidFill>
                  <a:schemeClr val="bg1"/>
                </a:solidFill>
                <a:latin typeface="Arial" panose="020B0604020202020204" pitchFamily="34" charset="0"/>
                <a:cs typeface="Arial" panose="020B0604020202020204" pitchFamily="34" charset="0"/>
              </a:defRPr>
            </a:pPr>
            <a:r>
              <a:rPr lang="es-AR" sz="1800" dirty="0">
                <a:solidFill>
                  <a:schemeClr val="bg1"/>
                </a:solidFill>
                <a:latin typeface="Arial" panose="020B0604020202020204" pitchFamily="34" charset="0"/>
                <a:cs typeface="Arial" panose="020B0604020202020204" pitchFamily="34" charset="0"/>
              </a:rPr>
              <a:t>¿Tienen hijos menores? </a:t>
            </a:r>
          </a:p>
        </c:rich>
      </c:tx>
      <c:layout>
        <c:manualLayout>
          <c:xMode val="edge"/>
          <c:yMode val="edge"/>
          <c:x val="0.16944045837255114"/>
          <c:y val="5.7588095238095237E-2"/>
        </c:manualLayout>
      </c:layout>
      <c:overlay val="0"/>
    </c:title>
    <c:autoTitleDeleted val="0"/>
    <c:view3D>
      <c:rotX val="30"/>
      <c:rotY val="88"/>
      <c:rAngAx val="0"/>
      <c:perspective val="30"/>
    </c:view3D>
    <c:floor>
      <c:thickness val="0"/>
    </c:floor>
    <c:sideWall>
      <c:thickness val="0"/>
    </c:sideWall>
    <c:backWall>
      <c:thickness val="0"/>
    </c:backWall>
    <c:plotArea>
      <c:layout>
        <c:manualLayout>
          <c:layoutTarget val="inner"/>
          <c:xMode val="edge"/>
          <c:yMode val="edge"/>
          <c:x val="9.8165265573687335E-2"/>
          <c:y val="0.25206451424055265"/>
          <c:w val="0.85052256676678306"/>
          <c:h val="0.68466441694788149"/>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1"/>
              <c:layout>
                <c:manualLayout>
                  <c:x val="4.5227525252525255E-2"/>
                  <c:y val="0.18480873015873012"/>
                </c:manualLayout>
              </c:layout>
              <c:tx>
                <c:rich>
                  <a:bodyPr/>
                  <a:lstStyle/>
                  <a:p>
                    <a:r>
                      <a:rPr lang="en-US" dirty="0"/>
                      <a:t>Sí
70%</a:t>
                    </a:r>
                  </a:p>
                </c:rich>
              </c:tx>
              <c:showLegendKey val="0"/>
              <c:showVal val="0"/>
              <c:showCatName val="1"/>
              <c:showSerName val="0"/>
              <c:showPercent val="1"/>
              <c:showBubbleSize val="0"/>
            </c:dLbl>
            <c:dLbl>
              <c:idx val="2"/>
              <c:layout>
                <c:manualLayout>
                  <c:x val="-5.1092118339576484E-2"/>
                  <c:y val="-0.18427827886388964"/>
                </c:manualLayout>
              </c:layout>
              <c:showLegendKey val="0"/>
              <c:showVal val="0"/>
              <c:showCatName val="1"/>
              <c:showSerName val="0"/>
              <c:showPercent val="1"/>
              <c:showBubbleSize val="0"/>
            </c:dLbl>
            <c:dLbl>
              <c:idx val="3"/>
              <c:layout>
                <c:manualLayout>
                  <c:x val="4.4395994190046729E-2"/>
                  <c:y val="-0.1802235047048987"/>
                </c:manualLayout>
              </c:layout>
              <c:showLegendKey val="0"/>
              <c:showVal val="0"/>
              <c:showCatName val="1"/>
              <c:showSerName val="0"/>
              <c:showPercent val="1"/>
              <c:showBubbleSize val="0"/>
            </c:dLbl>
            <c:dLbl>
              <c:idx val="4"/>
              <c:layout>
                <c:manualLayout>
                  <c:x val="0.14355304130672986"/>
                  <c:y val="-8.9087266572477744E-2"/>
                </c:manualLayout>
              </c:layout>
              <c:showLegendKey val="0"/>
              <c:showVal val="0"/>
              <c:showCatName val="1"/>
              <c:showSerName val="0"/>
              <c:showPercent val="1"/>
              <c:showBubbleSize val="0"/>
            </c:dLbl>
            <c:dLbl>
              <c:idx val="5"/>
              <c:layout>
                <c:manualLayout>
                  <c:x val="0.10951578625487357"/>
                  <c:y val="2.6019832165987071E-2"/>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 sourceLinked="0"/>
            <c:txPr>
              <a:bodyPr/>
              <a:lstStyle/>
              <a:p>
                <a:pPr>
                  <a:defRPr sz="1200">
                    <a:solidFill>
                      <a:schemeClr val="bg1"/>
                    </a:solidFill>
                  </a:defRPr>
                </a:pPr>
                <a:endParaRPr lang="es-AR"/>
              </a:p>
            </c:txPr>
            <c:showLegendKey val="0"/>
            <c:showVal val="0"/>
            <c:showCatName val="1"/>
            <c:showSerName val="0"/>
            <c:showPercent val="1"/>
            <c:showBubbleSize val="0"/>
            <c:showLeaderLines val="1"/>
          </c:dLbls>
          <c:cat>
            <c:strRef>
              <c:f>Hoja1!$B$333:$B$334</c:f>
              <c:strCache>
                <c:ptCount val="2"/>
                <c:pt idx="0">
                  <c:v>No</c:v>
                </c:pt>
                <c:pt idx="1">
                  <c:v>Sí</c:v>
                </c:pt>
              </c:strCache>
            </c:strRef>
          </c:cat>
          <c:val>
            <c:numRef>
              <c:f>Hoja1!$C$333:$C$334</c:f>
              <c:numCache>
                <c:formatCode>General</c:formatCode>
                <c:ptCount val="2"/>
                <c:pt idx="0">
                  <c:v>45</c:v>
                </c:pt>
                <c:pt idx="1">
                  <c:v>106</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842">
                <a:solidFill>
                  <a:schemeClr val="bg1"/>
                </a:solidFill>
              </a:defRPr>
            </a:pPr>
            <a:r>
              <a:rPr lang="es-AR" sz="1842" dirty="0">
                <a:solidFill>
                  <a:schemeClr val="bg1"/>
                </a:solidFill>
              </a:rPr>
              <a:t>¿Hubo intervención de la OVD?</a:t>
            </a:r>
          </a:p>
        </c:rich>
      </c:tx>
      <c:layout>
        <c:manualLayout>
          <c:xMode val="edge"/>
          <c:yMode val="edge"/>
          <c:x val="0.21492245287520878"/>
          <c:y val="5.6996705199084154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9.0978773284407427E-2"/>
          <c:y val="0.3046962759790639"/>
          <c:w val="0.81804245343118565"/>
          <c:h val="0.6589245459402635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Pt>
            <c:idx val="1"/>
            <c:bubble3D val="0"/>
          </c:dPt>
          <c:dLbls>
            <c:dLbl>
              <c:idx val="0"/>
              <c:layout>
                <c:manualLayout>
                  <c:x val="-0.16482972216462782"/>
                  <c:y val="-0.2791159444260668"/>
                </c:manualLayout>
              </c:layout>
              <c:tx>
                <c:rich>
                  <a:bodyPr/>
                  <a:lstStyle/>
                  <a:p>
                    <a:r>
                      <a:rPr lang="en-US" dirty="0"/>
                      <a:t>Sí
74%</a:t>
                    </a:r>
                  </a:p>
                </c:rich>
              </c:tx>
              <c:dLblPos val="bestFit"/>
              <c:showLegendKey val="0"/>
              <c:showVal val="0"/>
              <c:showCatName val="1"/>
              <c:showSerName val="0"/>
              <c:showPercent val="1"/>
              <c:showBubbleSize val="0"/>
            </c:dLbl>
            <c:dLbl>
              <c:idx val="1"/>
              <c:layout>
                <c:manualLayout>
                  <c:x val="0.11169686313482655"/>
                  <c:y val="0.10179087577103019"/>
                </c:manualLayout>
              </c:layout>
              <c:dLblPos val="bestFit"/>
              <c:showLegendKey val="0"/>
              <c:showVal val="0"/>
              <c:showCatName val="1"/>
              <c:showSerName val="0"/>
              <c:showPercent val="1"/>
              <c:showBubbleSize val="0"/>
            </c:dLbl>
            <c:dLbl>
              <c:idx val="2"/>
              <c:layout>
                <c:manualLayout>
                  <c:x val="0.1211632138215733"/>
                  <c:y val="-0.14580811164232113"/>
                </c:manualLayout>
              </c:layout>
              <c:dLblPos val="bestFit"/>
              <c:showLegendKey val="0"/>
              <c:showVal val="0"/>
              <c:showCatName val="1"/>
              <c:showSerName val="0"/>
              <c:showPercent val="1"/>
              <c:showBubbleSize val="0"/>
            </c:dLbl>
            <c:dLbl>
              <c:idx val="4"/>
              <c:layout>
                <c:manualLayout>
                  <c:x val="0.16160415870346304"/>
                  <c:y val="0.10807692387651881"/>
                </c:manualLayout>
              </c:layout>
              <c:dLblPos val="bestFit"/>
              <c:showLegendKey val="0"/>
              <c:showVal val="0"/>
              <c:showCatName val="1"/>
              <c:showSerName val="0"/>
              <c:showPercent val="1"/>
              <c:showBubbleSize val="0"/>
            </c:dLbl>
            <c:spPr>
              <a:effectLst>
                <a:innerShdw blurRad="63500" dist="50800" dir="13500000">
                  <a:prstClr val="black">
                    <a:alpha val="50000"/>
                  </a:prstClr>
                </a:innerShdw>
              </a:effectLst>
              <a:scene3d>
                <a:camera prst="orthographicFront"/>
                <a:lightRig rig="threePt" dir="t"/>
              </a:scene3d>
              <a:sp3d prstMaterial="metal"/>
            </c:spPr>
            <c:txPr>
              <a:bodyPr rot="0" vert="horz"/>
              <a:lstStyle/>
              <a:p>
                <a:pPr>
                  <a:defRPr sz="1400">
                    <a:solidFill>
                      <a:schemeClr val="bg1"/>
                    </a:solidFill>
                  </a:defRPr>
                </a:pPr>
                <a:endParaRPr lang="es-AR"/>
              </a:p>
            </c:txPr>
            <c:showLegendKey val="0"/>
            <c:showVal val="0"/>
            <c:showCatName val="1"/>
            <c:showSerName val="0"/>
            <c:showPercent val="1"/>
            <c:showBubbleSize val="0"/>
            <c:showLeaderLines val="1"/>
          </c:dLbls>
          <c:cat>
            <c:strRef>
              <c:f>Hoja1!$B$72:$B$73</c:f>
              <c:strCache>
                <c:ptCount val="2"/>
                <c:pt idx="0">
                  <c:v>Sí</c:v>
                </c:pt>
                <c:pt idx="1">
                  <c:v>No</c:v>
                </c:pt>
              </c:strCache>
            </c:strRef>
          </c:cat>
          <c:val>
            <c:numRef>
              <c:f>Hoja1!$C$72:$C$73</c:f>
              <c:numCache>
                <c:formatCode>General</c:formatCode>
                <c:ptCount val="2"/>
                <c:pt idx="0">
                  <c:v>110</c:v>
                </c:pt>
                <c:pt idx="1">
                  <c:v>39</c:v>
                </c:pt>
              </c:numCache>
            </c:numRef>
          </c:val>
        </c:ser>
        <c:dLbls>
          <c:showLegendKey val="0"/>
          <c:showVal val="0"/>
          <c:showCatName val="1"/>
          <c:showSerName val="0"/>
          <c:showPercent val="1"/>
          <c:showBubbleSize val="0"/>
          <c:showLeaderLines val="1"/>
        </c:dLbls>
      </c:pie3DChart>
      <c:spPr>
        <a:noFill/>
        <a:ln w="25987">
          <a:noFill/>
        </a:ln>
      </c:spPr>
    </c:plotArea>
    <c:plotVisOnly val="1"/>
    <c:dispBlanksAs val="zero"/>
    <c:showDLblsOverMax val="0"/>
  </c:chart>
  <c:spPr>
    <a:noFill/>
    <a:ln>
      <a:noFill/>
    </a:ln>
    <a:effectLst>
      <a:innerShdw blurRad="63500" dist="50800" dir="13500000">
        <a:prstClr val="black">
          <a:alpha val="50000"/>
        </a:prstClr>
      </a:innerShdw>
    </a:effectLst>
    <a:scene3d>
      <a:camera prst="orthographicFront"/>
      <a:lightRig rig="threePt" dir="t"/>
    </a:scene3d>
    <a:sp3d>
      <a:bevelT/>
      <a:bevelB/>
    </a:sp3d>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850">
                <a:solidFill>
                  <a:schemeClr val="bg1"/>
                </a:solidFill>
              </a:defRPr>
            </a:pPr>
            <a:r>
              <a:rPr lang="es-AR" sz="1850" dirty="0">
                <a:solidFill>
                  <a:schemeClr val="bg1"/>
                </a:solidFill>
              </a:rPr>
              <a:t>¿Hubo intervención de la OFAVyT?</a:t>
            </a:r>
          </a:p>
        </c:rich>
      </c:tx>
      <c:overlay val="0"/>
    </c:title>
    <c:autoTitleDeleted val="0"/>
    <c:view3D>
      <c:rotX val="30"/>
      <c:rotY val="80"/>
      <c:rAngAx val="0"/>
      <c:perspective val="20"/>
    </c:view3D>
    <c:floor>
      <c:thickness val="0"/>
    </c:floor>
    <c:sideWall>
      <c:thickness val="0"/>
    </c:sideWall>
    <c:backWall>
      <c:thickness val="0"/>
    </c:backWall>
    <c:plotArea>
      <c:layout>
        <c:manualLayout>
          <c:layoutTarget val="inner"/>
          <c:xMode val="edge"/>
          <c:yMode val="edge"/>
          <c:x val="9.0978773284407427E-2"/>
          <c:y val="0.3046962759790639"/>
          <c:w val="0.81804245343118565"/>
          <c:h val="0.6589245459402635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Pt>
            <c:idx val="1"/>
            <c:bubble3D val="0"/>
          </c:dPt>
          <c:dLbls>
            <c:dLbl>
              <c:idx val="0"/>
              <c:layout>
                <c:manualLayout>
                  <c:x val="0.1944023429400788"/>
                  <c:y val="-0.16358501488587496"/>
                </c:manualLayout>
              </c:layout>
              <c:dLblPos val="bestFit"/>
              <c:showLegendKey val="0"/>
              <c:showVal val="0"/>
              <c:showCatName val="1"/>
              <c:showSerName val="0"/>
              <c:showPercent val="1"/>
              <c:showBubbleSize val="0"/>
            </c:dLbl>
            <c:dLbl>
              <c:idx val="1"/>
              <c:layout>
                <c:manualLayout>
                  <c:x val="-7.4814171677379221E-2"/>
                  <c:y val="3.537007939133311E-2"/>
                </c:manualLayout>
              </c:layout>
              <c:dLblPos val="bestFit"/>
              <c:showLegendKey val="0"/>
              <c:showVal val="0"/>
              <c:showCatName val="1"/>
              <c:showSerName val="0"/>
              <c:showPercent val="1"/>
              <c:showBubbleSize val="0"/>
            </c:dLbl>
            <c:dLbl>
              <c:idx val="2"/>
              <c:layout>
                <c:manualLayout>
                  <c:x val="0.1211632138215733"/>
                  <c:y val="-0.14580811164232113"/>
                </c:manualLayout>
              </c:layout>
              <c:dLblPos val="bestFit"/>
              <c:showLegendKey val="0"/>
              <c:showVal val="0"/>
              <c:showCatName val="1"/>
              <c:showSerName val="0"/>
              <c:showPercent val="1"/>
              <c:showBubbleSize val="0"/>
            </c:dLbl>
            <c:dLbl>
              <c:idx val="4"/>
              <c:layout>
                <c:manualLayout>
                  <c:x val="0.16160415870346304"/>
                  <c:y val="0.10807692387651881"/>
                </c:manualLayout>
              </c:layout>
              <c:dLblPos val="bestFit"/>
              <c:showLegendKey val="0"/>
              <c:showVal val="0"/>
              <c:showCatName val="1"/>
              <c:showSerName val="0"/>
              <c:showPercent val="1"/>
              <c:showBubbleSize val="0"/>
            </c:dLbl>
            <c:spPr>
              <a:effectLst>
                <a:innerShdw blurRad="63500" dist="50800" dir="13500000">
                  <a:prstClr val="black">
                    <a:alpha val="50000"/>
                  </a:prstClr>
                </a:innerShdw>
              </a:effectLst>
              <a:scene3d>
                <a:camera prst="orthographicFront"/>
                <a:lightRig rig="threePt" dir="t"/>
              </a:scene3d>
              <a:sp3d prstMaterial="metal"/>
            </c:spPr>
            <c:txPr>
              <a:bodyPr rot="0" vert="horz"/>
              <a:lstStyle/>
              <a:p>
                <a:pPr>
                  <a:defRPr sz="1400">
                    <a:solidFill>
                      <a:schemeClr val="bg1"/>
                    </a:solidFill>
                  </a:defRPr>
                </a:pPr>
                <a:endParaRPr lang="es-AR"/>
              </a:p>
            </c:txPr>
            <c:showLegendKey val="0"/>
            <c:showVal val="0"/>
            <c:showCatName val="1"/>
            <c:showSerName val="0"/>
            <c:showPercent val="1"/>
            <c:showBubbleSize val="0"/>
            <c:showLeaderLines val="1"/>
          </c:dLbls>
          <c:cat>
            <c:strRef>
              <c:f>Hoja1!$B$89:$B$90</c:f>
              <c:strCache>
                <c:ptCount val="2"/>
                <c:pt idx="0">
                  <c:v>Sí</c:v>
                </c:pt>
                <c:pt idx="1">
                  <c:v>No</c:v>
                </c:pt>
              </c:strCache>
            </c:strRef>
          </c:cat>
          <c:val>
            <c:numRef>
              <c:f>Hoja1!$C$89:$C$90</c:f>
              <c:numCache>
                <c:formatCode>General</c:formatCode>
                <c:ptCount val="2"/>
                <c:pt idx="0">
                  <c:v>141</c:v>
                </c:pt>
                <c:pt idx="1">
                  <c:v>10</c:v>
                </c:pt>
              </c:numCache>
            </c:numRef>
          </c:val>
        </c:ser>
        <c:dLbls>
          <c:showLegendKey val="0"/>
          <c:showVal val="0"/>
          <c:showCatName val="1"/>
          <c:showSerName val="0"/>
          <c:showPercent val="1"/>
          <c:showBubbleSize val="0"/>
          <c:showLeaderLines val="1"/>
        </c:dLbls>
      </c:pie3DChart>
      <c:spPr>
        <a:noFill/>
        <a:ln w="26111">
          <a:noFill/>
        </a:ln>
      </c:spPr>
    </c:plotArea>
    <c:plotVisOnly val="1"/>
    <c:dispBlanksAs val="zero"/>
    <c:showDLblsOverMax val="0"/>
  </c:chart>
  <c:spPr>
    <a:noFill/>
    <a:ln>
      <a:noFill/>
    </a:ln>
    <a:effectLst>
      <a:innerShdw blurRad="63500" dist="50800" dir="13500000">
        <a:prstClr val="black">
          <a:alpha val="50000"/>
        </a:prstClr>
      </a:innerShdw>
    </a:effectLst>
    <a:scene3d>
      <a:camera prst="orthographicFront"/>
      <a:lightRig rig="threePt" dir="t"/>
    </a:scene3d>
    <a:sp3d>
      <a:bevelT/>
      <a:bevelB/>
    </a:sp3d>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Hoja1!$A$20</c:f>
              <c:strCache>
                <c:ptCount val="1"/>
                <c:pt idx="0">
                  <c:v>Mediados</c:v>
                </c:pt>
              </c:strCache>
            </c:strRef>
          </c:tx>
          <c:dPt>
            <c:idx val="0"/>
            <c:bubble3D val="0"/>
          </c:dPt>
          <c:dPt>
            <c:idx val="1"/>
            <c:bubble3D val="0"/>
            <c:spPr>
              <a:solidFill>
                <a:schemeClr val="accent2">
                  <a:lumMod val="60000"/>
                  <a:lumOff val="40000"/>
                </a:schemeClr>
              </a:solidFill>
            </c:spPr>
          </c:dPt>
          <c:dLbls>
            <c:dLbl>
              <c:idx val="0"/>
              <c:tx>
                <c:rich>
                  <a:bodyPr/>
                  <a:lstStyle/>
                  <a:p>
                    <a:pPr>
                      <a:defRPr sz="1400">
                        <a:solidFill>
                          <a:schemeClr val="bg1"/>
                        </a:solidFill>
                      </a:defRPr>
                    </a:pPr>
                    <a:r>
                      <a:rPr lang="en-US" dirty="0"/>
                      <a:t>Sin Acuerdo; 2,8%</a:t>
                    </a:r>
                  </a:p>
                </c:rich>
              </c:tx>
              <c:spPr/>
              <c:showLegendKey val="0"/>
              <c:showVal val="1"/>
              <c:showCatName val="1"/>
              <c:showSerName val="0"/>
              <c:showPercent val="0"/>
              <c:showBubbleSize val="0"/>
            </c:dLbl>
            <c:dLbl>
              <c:idx val="1"/>
              <c:layout>
                <c:manualLayout>
                  <c:x val="0.21738194143054954"/>
                  <c:y val="-9.7333885895841965E-3"/>
                </c:manualLayout>
              </c:layout>
              <c:tx>
                <c:rich>
                  <a:bodyPr/>
                  <a:lstStyle/>
                  <a:p>
                    <a:r>
                      <a:rPr lang="en-US" sz="1400" dirty="0">
                        <a:solidFill>
                          <a:schemeClr val="bg1"/>
                        </a:solidFill>
                      </a:rPr>
                      <a:t>Acuerdos  97%</a:t>
                    </a:r>
                    <a:endParaRPr lang="en-US" dirty="0">
                      <a:solidFill>
                        <a:schemeClr val="bg1"/>
                      </a:solidFill>
                    </a:endParaRPr>
                  </a:p>
                </c:rich>
              </c:tx>
              <c:showLegendKey val="0"/>
              <c:showVal val="0"/>
              <c:showCatName val="1"/>
              <c:showSerName val="0"/>
              <c:showPercent val="1"/>
              <c:showBubbleSize val="0"/>
            </c:dLbl>
            <c:txPr>
              <a:bodyPr/>
              <a:lstStyle/>
              <a:p>
                <a:pPr>
                  <a:defRPr sz="1400"/>
                </a:pPr>
                <a:endParaRPr lang="es-AR"/>
              </a:p>
            </c:txPr>
            <c:showLegendKey val="0"/>
            <c:showVal val="0"/>
            <c:showCatName val="1"/>
            <c:showSerName val="0"/>
            <c:showPercent val="0"/>
            <c:showBubbleSize val="0"/>
            <c:showLeaderLines val="1"/>
          </c:dLbls>
          <c:cat>
            <c:strRef>
              <c:f>Hoja1!$A$26:$A$27</c:f>
              <c:strCache>
                <c:ptCount val="2"/>
                <c:pt idx="0">
                  <c:v>Sin Acuerdo</c:v>
                </c:pt>
                <c:pt idx="1">
                  <c:v>Acuerdos</c:v>
                </c:pt>
              </c:strCache>
            </c:strRef>
          </c:cat>
          <c:val>
            <c:numRef>
              <c:f>Hoja1!$L$30:$L$31</c:f>
              <c:numCache>
                <c:formatCode>0.0%</c:formatCode>
                <c:ptCount val="2"/>
                <c:pt idx="0">
                  <c:v>2.7777777777777776E-2</c:v>
                </c:pt>
                <c:pt idx="1">
                  <c:v>0.97222222222222221</c:v>
                </c:pt>
              </c:numCache>
            </c:numRef>
          </c:val>
        </c:ser>
        <c:dLbls>
          <c:showLegendKey val="0"/>
          <c:showVal val="0"/>
          <c:showCatName val="0"/>
          <c:showSerName val="0"/>
          <c:showPercent val="0"/>
          <c:showBubbleSize val="0"/>
          <c:showLeaderLines val="1"/>
        </c:dLbls>
        <c:firstSliceAng val="83"/>
      </c:pieChart>
    </c:plotArea>
    <c:plotVisOnly val="1"/>
    <c:dispBlanksAs val="gap"/>
    <c:showDLblsOverMax val="0"/>
  </c:chart>
  <c:txPr>
    <a:bodyPr/>
    <a:lstStyle/>
    <a:p>
      <a:pPr>
        <a:defRPr sz="1800"/>
      </a:pPr>
      <a:endParaRPr lang="es-A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600">
                <a:solidFill>
                  <a:schemeClr val="bg1"/>
                </a:solidFill>
              </a:defRPr>
            </a:pPr>
            <a:r>
              <a:rPr lang="es-AR" sz="1600" dirty="0">
                <a:solidFill>
                  <a:schemeClr val="bg1"/>
                </a:solidFill>
              </a:rPr>
              <a:t>Tipos de violencia</a:t>
            </a:r>
          </a:p>
        </c:rich>
      </c:tx>
      <c:layout>
        <c:manualLayout>
          <c:xMode val="edge"/>
          <c:yMode val="edge"/>
          <c:x val="0.28067935258092741"/>
          <c:y val="3.9199183435403906E-2"/>
        </c:manualLayout>
      </c:layout>
      <c:overlay val="0"/>
    </c:title>
    <c:autoTitleDeleted val="0"/>
    <c:view3D>
      <c:rotX val="30"/>
      <c:rotY val="88"/>
      <c:rAngAx val="0"/>
      <c:perspective val="30"/>
    </c:view3D>
    <c:floor>
      <c:thickness val="0"/>
    </c:floor>
    <c:sideWall>
      <c:thickness val="0"/>
    </c:sideWall>
    <c:backWall>
      <c:thickness val="0"/>
    </c:backWall>
    <c:plotArea>
      <c:layout>
        <c:manualLayout>
          <c:layoutTarget val="inner"/>
          <c:xMode val="edge"/>
          <c:yMode val="edge"/>
          <c:x val="0.1034148176190921"/>
          <c:y val="0.33689689075046692"/>
          <c:w val="0.73159847160558755"/>
          <c:h val="0.5878692436172751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layout>
                <c:manualLayout>
                  <c:x val="-0.17401957672757315"/>
                  <c:y val="-0.22903328140892956"/>
                </c:manualLayout>
              </c:layout>
              <c:tx>
                <c:rich>
                  <a:bodyPr/>
                  <a:lstStyle/>
                  <a:p>
                    <a:r>
                      <a:rPr lang="en-US" dirty="0"/>
                      <a:t>Violencia Física
24%</a:t>
                    </a:r>
                  </a:p>
                </c:rich>
              </c:tx>
              <c:showLegendKey val="0"/>
              <c:showVal val="0"/>
              <c:showCatName val="1"/>
              <c:showSerName val="0"/>
              <c:showPercent val="1"/>
              <c:showBubbleSize val="0"/>
            </c:dLbl>
            <c:dLbl>
              <c:idx val="1"/>
              <c:layout>
                <c:manualLayout>
                  <c:x val="-3.655461556857581E-2"/>
                  <c:y val="-9.1556303793276117E-2"/>
                </c:manualLayout>
              </c:layout>
              <c:showLegendKey val="0"/>
              <c:showVal val="0"/>
              <c:showCatName val="1"/>
              <c:showSerName val="0"/>
              <c:showPercent val="1"/>
              <c:showBubbleSize val="0"/>
            </c:dLbl>
            <c:dLbl>
              <c:idx val="2"/>
              <c:layout>
                <c:manualLayout>
                  <c:x val="0.10791681613456094"/>
                  <c:y val="0.13278871440230569"/>
                </c:manualLayout>
              </c:layout>
              <c:showLegendKey val="0"/>
              <c:showVal val="0"/>
              <c:showCatName val="1"/>
              <c:showSerName val="0"/>
              <c:showPercent val="1"/>
              <c:showBubbleSize val="0"/>
            </c:dLbl>
            <c:dLbl>
              <c:idx val="3"/>
              <c:layout>
                <c:manualLayout>
                  <c:x val="-0.10734492563429571"/>
                  <c:y val="-3.694284047827355E-2"/>
                </c:manualLayout>
              </c:layout>
              <c:showLegendKey val="0"/>
              <c:showVal val="0"/>
              <c:showCatName val="1"/>
              <c:showSerName val="0"/>
              <c:showPercent val="1"/>
              <c:showBubbleSize val="0"/>
            </c:dLbl>
            <c:dLbl>
              <c:idx val="4"/>
              <c:layout>
                <c:manualLayout>
                  <c:x val="-3.9724409448818901E-2"/>
                  <c:y val="-2.1237678623505396E-2"/>
                </c:manualLayout>
              </c:layout>
              <c:showLegendKey val="0"/>
              <c:showVal val="0"/>
              <c:showCatName val="1"/>
              <c:showSerName val="0"/>
              <c:showPercent val="1"/>
              <c:showBubbleSize val="0"/>
            </c:dLbl>
            <c:dLbl>
              <c:idx val="5"/>
              <c:layout>
                <c:manualLayout>
                  <c:x val="5.1220253718285313E-2"/>
                  <c:y val="1.2764362787984903E-2"/>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 sourceLinked="0"/>
            <c:txPr>
              <a:bodyPr/>
              <a:lstStyle/>
              <a:p>
                <a:pPr>
                  <a:defRPr>
                    <a:solidFill>
                      <a:schemeClr val="bg1"/>
                    </a:solidFill>
                  </a:defRPr>
                </a:pPr>
                <a:endParaRPr lang="es-AR"/>
              </a:p>
            </c:txPr>
            <c:showLegendKey val="0"/>
            <c:showVal val="0"/>
            <c:showCatName val="1"/>
            <c:showSerName val="0"/>
            <c:showPercent val="1"/>
            <c:showBubbleSize val="0"/>
            <c:showLeaderLines val="1"/>
          </c:dLbls>
          <c:cat>
            <c:strRef>
              <c:f>Hoja1!$A$494:$A$499</c:f>
              <c:strCache>
                <c:ptCount val="6"/>
                <c:pt idx="0">
                  <c:v>Violencia Física</c:v>
                </c:pt>
                <c:pt idx="1">
                  <c:v>Violencia Sexual</c:v>
                </c:pt>
                <c:pt idx="2">
                  <c:v>Violencia Psicoemocional</c:v>
                </c:pt>
                <c:pt idx="3">
                  <c:v>Represalia Económica</c:v>
                </c:pt>
                <c:pt idx="4">
                  <c:v>Abandono</c:v>
                </c:pt>
                <c:pt idx="5">
                  <c:v>Otra</c:v>
                </c:pt>
              </c:strCache>
            </c:strRef>
          </c:cat>
          <c:val>
            <c:numRef>
              <c:f>Hoja1!$B$494:$B$499</c:f>
              <c:numCache>
                <c:formatCode>General</c:formatCode>
                <c:ptCount val="6"/>
                <c:pt idx="0">
                  <c:v>52</c:v>
                </c:pt>
                <c:pt idx="1">
                  <c:v>4</c:v>
                </c:pt>
                <c:pt idx="2">
                  <c:v>138</c:v>
                </c:pt>
                <c:pt idx="3">
                  <c:v>12</c:v>
                </c:pt>
                <c:pt idx="4">
                  <c:v>12</c:v>
                </c:pt>
                <c:pt idx="5">
                  <c:v>2</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hart>
    <c:title>
      <c:overlay val="0"/>
      <c:txPr>
        <a:bodyPr/>
        <a:lstStyle/>
        <a:p>
          <a:pPr>
            <a:defRPr sz="1400">
              <a:solidFill>
                <a:schemeClr val="bg1"/>
              </a:solidFill>
              <a:latin typeface="Arial" panose="020B0604020202020204" pitchFamily="34" charset="0"/>
              <a:cs typeface="Arial" panose="020B0604020202020204" pitchFamily="34" charset="0"/>
            </a:defRPr>
          </a:pPr>
          <a:endParaRPr lang="es-AR"/>
        </a:p>
      </c:txPr>
    </c:title>
    <c:autoTitleDeleted val="0"/>
    <c:view3D>
      <c:rotX val="15"/>
      <c:rotY val="20"/>
      <c:rAngAx val="1"/>
    </c:view3D>
    <c:floor>
      <c:thickness val="0"/>
    </c:floor>
    <c:sideWall>
      <c:thickness val="0"/>
    </c:sideWall>
    <c:backWall>
      <c:thickness val="0"/>
    </c:backWall>
    <c:plotArea>
      <c:layout>
        <c:manualLayout>
          <c:layoutTarget val="inner"/>
          <c:xMode val="edge"/>
          <c:yMode val="edge"/>
          <c:x val="0.31101308319746662"/>
          <c:y val="0.1350752732974419"/>
          <c:w val="0.60634185705648058"/>
          <c:h val="0.72369162618830929"/>
        </c:manualLayout>
      </c:layout>
      <c:bar3DChart>
        <c:barDir val="bar"/>
        <c:grouping val="stacked"/>
        <c:varyColors val="0"/>
        <c:ser>
          <c:idx val="0"/>
          <c:order val="0"/>
          <c:tx>
            <c:strRef>
              <c:f>Hoja1!$A$493</c:f>
              <c:strCache>
                <c:ptCount val="1"/>
                <c:pt idx="0">
                  <c:v>Tipos de violencia</c:v>
                </c:pt>
              </c:strCache>
            </c:strRef>
          </c:tx>
          <c:invertIfNegative val="0"/>
          <c:dLbls>
            <c:dLbl>
              <c:idx val="0"/>
              <c:layout>
                <c:manualLayout>
                  <c:x val="0.17309838654096396"/>
                  <c:y val="-5.5032434470235975E-3"/>
                </c:manualLayout>
              </c:layout>
              <c:showLegendKey val="0"/>
              <c:showVal val="1"/>
              <c:showCatName val="0"/>
              <c:showSerName val="0"/>
              <c:showPercent val="0"/>
              <c:showBubbleSize val="0"/>
            </c:dLbl>
            <c:dLbl>
              <c:idx val="1"/>
              <c:layout>
                <c:manualLayout>
                  <c:x val="8.1650182330643375E-2"/>
                  <c:y val="0"/>
                </c:manualLayout>
              </c:layout>
              <c:showLegendKey val="0"/>
              <c:showVal val="1"/>
              <c:showCatName val="0"/>
              <c:showSerName val="0"/>
              <c:showPercent val="0"/>
              <c:showBubbleSize val="0"/>
            </c:dLbl>
            <c:dLbl>
              <c:idx val="2"/>
              <c:layout>
                <c:manualLayout>
                  <c:x val="0.32333472202934777"/>
                  <c:y val="0"/>
                </c:manualLayout>
              </c:layout>
              <c:showLegendKey val="0"/>
              <c:showVal val="1"/>
              <c:showCatName val="0"/>
              <c:showSerName val="0"/>
              <c:showPercent val="0"/>
              <c:showBubbleSize val="0"/>
            </c:dLbl>
            <c:dLbl>
              <c:idx val="3"/>
              <c:layout>
                <c:manualLayout>
                  <c:x val="0.10451223338322346"/>
                  <c:y val="5.503243447023699E-3"/>
                </c:manualLayout>
              </c:layout>
              <c:showLegendKey val="0"/>
              <c:showVal val="1"/>
              <c:showCatName val="0"/>
              <c:showSerName val="0"/>
              <c:showPercent val="0"/>
              <c:showBubbleSize val="0"/>
            </c:dLbl>
            <c:dLbl>
              <c:idx val="4"/>
              <c:layout>
                <c:manualLayout>
                  <c:x val="8.4916189623869112E-2"/>
                  <c:y val="-1.6509730341071095E-2"/>
                </c:manualLayout>
              </c:layout>
              <c:showLegendKey val="0"/>
              <c:showVal val="1"/>
              <c:showCatName val="0"/>
              <c:showSerName val="0"/>
              <c:showPercent val="0"/>
              <c:showBubbleSize val="0"/>
            </c:dLbl>
            <c:dLbl>
              <c:idx val="5"/>
              <c:layout>
                <c:manualLayout>
                  <c:x val="6.5320145864514706E-2"/>
                  <c:y val="-1.1006486894047398E-2"/>
                </c:manualLayout>
              </c:layout>
              <c:showLegendKey val="0"/>
              <c:showVal val="1"/>
              <c:showCatName val="0"/>
              <c:showSerName val="0"/>
              <c:showPercent val="0"/>
              <c:showBubbleSize val="0"/>
            </c:dLbl>
            <c:txPr>
              <a:bodyPr/>
              <a:lstStyle/>
              <a:p>
                <a:pPr>
                  <a:defRPr sz="1200">
                    <a:solidFill>
                      <a:schemeClr val="tx1"/>
                    </a:solidFill>
                  </a:defRPr>
                </a:pPr>
                <a:endParaRPr lang="es-AR"/>
              </a:p>
            </c:txPr>
            <c:showLegendKey val="0"/>
            <c:showVal val="1"/>
            <c:showCatName val="0"/>
            <c:showSerName val="0"/>
            <c:showPercent val="0"/>
            <c:showBubbleSize val="0"/>
            <c:showLeaderLines val="0"/>
          </c:dLbls>
          <c:cat>
            <c:strRef>
              <c:f>Hoja1!$A$494:$A$499</c:f>
              <c:strCache>
                <c:ptCount val="6"/>
                <c:pt idx="0">
                  <c:v>Violencia Física</c:v>
                </c:pt>
                <c:pt idx="1">
                  <c:v>Violencia Sexual</c:v>
                </c:pt>
                <c:pt idx="2">
                  <c:v>Violencia Psicoemocional</c:v>
                </c:pt>
                <c:pt idx="3">
                  <c:v>Represalia Económica</c:v>
                </c:pt>
                <c:pt idx="4">
                  <c:v>Abandono</c:v>
                </c:pt>
                <c:pt idx="5">
                  <c:v>Otra</c:v>
                </c:pt>
              </c:strCache>
            </c:strRef>
          </c:cat>
          <c:val>
            <c:numRef>
              <c:f>Hoja1!$D$494:$D$499</c:f>
              <c:numCache>
                <c:formatCode>0.00%</c:formatCode>
                <c:ptCount val="6"/>
                <c:pt idx="0">
                  <c:v>0.34</c:v>
                </c:pt>
                <c:pt idx="1">
                  <c:v>2.5999999999999999E-2</c:v>
                </c:pt>
                <c:pt idx="2">
                  <c:v>0.90200000000000002</c:v>
                </c:pt>
                <c:pt idx="3">
                  <c:v>7.8E-2</c:v>
                </c:pt>
                <c:pt idx="4">
                  <c:v>7.8E-2</c:v>
                </c:pt>
                <c:pt idx="5">
                  <c:v>1.2999999999999999E-2</c:v>
                </c:pt>
              </c:numCache>
            </c:numRef>
          </c:val>
        </c:ser>
        <c:dLbls>
          <c:showLegendKey val="0"/>
          <c:showVal val="0"/>
          <c:showCatName val="0"/>
          <c:showSerName val="0"/>
          <c:showPercent val="0"/>
          <c:showBubbleSize val="0"/>
        </c:dLbls>
        <c:gapWidth val="150"/>
        <c:shape val="cylinder"/>
        <c:axId val="135350528"/>
        <c:axId val="135356416"/>
        <c:axId val="0"/>
      </c:bar3DChart>
      <c:catAx>
        <c:axId val="135350528"/>
        <c:scaling>
          <c:orientation val="minMax"/>
        </c:scaling>
        <c:delete val="0"/>
        <c:axPos val="l"/>
        <c:majorTickMark val="out"/>
        <c:minorTickMark val="none"/>
        <c:tickLblPos val="nextTo"/>
        <c:txPr>
          <a:bodyPr/>
          <a:lstStyle/>
          <a:p>
            <a:pPr>
              <a:defRPr sz="900">
                <a:solidFill>
                  <a:schemeClr val="bg1"/>
                </a:solidFill>
                <a:latin typeface="Arial" panose="020B0604020202020204" pitchFamily="34" charset="0"/>
                <a:cs typeface="Arial" panose="020B0604020202020204" pitchFamily="34" charset="0"/>
              </a:defRPr>
            </a:pPr>
            <a:endParaRPr lang="es-AR"/>
          </a:p>
        </c:txPr>
        <c:crossAx val="135356416"/>
        <c:crosses val="autoZero"/>
        <c:auto val="1"/>
        <c:lblAlgn val="ctr"/>
        <c:lblOffset val="100"/>
        <c:noMultiLvlLbl val="0"/>
      </c:catAx>
      <c:valAx>
        <c:axId val="135356416"/>
        <c:scaling>
          <c:orientation val="minMax"/>
        </c:scaling>
        <c:delete val="0"/>
        <c:axPos val="b"/>
        <c:majorGridlines/>
        <c:numFmt formatCode="0.00%" sourceLinked="1"/>
        <c:majorTickMark val="out"/>
        <c:minorTickMark val="none"/>
        <c:tickLblPos val="nextTo"/>
        <c:crossAx val="135350528"/>
        <c:crosses val="autoZero"/>
        <c:crossBetween val="between"/>
      </c:valAx>
    </c:plotArea>
    <c:plotVisOnly val="1"/>
    <c:dispBlanksAs val="gap"/>
    <c:showDLblsOverMax val="0"/>
  </c:chart>
  <c:spPr>
    <a:noFill/>
    <a:effectLst>
      <a:innerShdw blurRad="63500" dist="50800" dir="13500000">
        <a:prstClr val="black">
          <a:alpha val="50000"/>
        </a:prstClr>
      </a:innerShdw>
    </a:effectLst>
    <a:scene3d>
      <a:camera prst="orthographicFront"/>
      <a:lightRig rig="threePt" dir="t"/>
    </a:scene3d>
    <a:sp3d prstMaterial="dkEdge">
      <a:bevelT/>
      <a:bevelB/>
    </a:sp3d>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600">
                <a:solidFill>
                  <a:schemeClr val="bg1"/>
                </a:solidFill>
                <a:latin typeface="Arial" panose="020B0604020202020204" pitchFamily="34" charset="0"/>
                <a:cs typeface="Arial" panose="020B0604020202020204" pitchFamily="34" charset="0"/>
              </a:defRPr>
            </a:pPr>
            <a:r>
              <a:rPr lang="es-AR" sz="1600" dirty="0">
                <a:solidFill>
                  <a:schemeClr val="bg1"/>
                </a:solidFill>
                <a:latin typeface="Arial" panose="020B0604020202020204" pitchFamily="34" charset="0"/>
                <a:cs typeface="Arial" panose="020B0604020202020204" pitchFamily="34" charset="0"/>
              </a:rPr>
              <a:t>Intervenciones sugeridas para favorecer el cumplimiento del acuerdo</a:t>
            </a:r>
          </a:p>
        </c:rich>
      </c:tx>
      <c:layout>
        <c:manualLayout>
          <c:xMode val="edge"/>
          <c:yMode val="edge"/>
          <c:x val="9.208333333333335E-2"/>
          <c:y val="1.6976961213181686E-2"/>
        </c:manualLayout>
      </c:layout>
      <c:overlay val="0"/>
    </c:title>
    <c:autoTitleDeleted val="0"/>
    <c:view3D>
      <c:rotX val="30"/>
      <c:rotY val="223"/>
      <c:rAngAx val="0"/>
      <c:perspective val="30"/>
    </c:view3D>
    <c:floor>
      <c:thickness val="0"/>
    </c:floor>
    <c:sideWall>
      <c:thickness val="0"/>
    </c:sideWall>
    <c:backWall>
      <c:thickness val="0"/>
    </c:backWall>
    <c:plotArea>
      <c:layout>
        <c:manualLayout>
          <c:layoutTarget val="inner"/>
          <c:xMode val="edge"/>
          <c:yMode val="edge"/>
          <c:x val="0.12304126984126984"/>
          <c:y val="0.25766864538430673"/>
          <c:w val="0.82231269841269838"/>
          <c:h val="0.66299703706751989"/>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layout>
                <c:manualLayout>
                  <c:x val="6.6741798681807019E-2"/>
                  <c:y val="0.18967922210348406"/>
                </c:manualLayout>
              </c:layout>
              <c:tx>
                <c:rich>
                  <a:bodyPr/>
                  <a:lstStyle/>
                  <a:p>
                    <a:r>
                      <a:rPr lang="en-US" dirty="0"/>
                      <a:t>Apoyo terapéutico individual o grupal
64,7%</a:t>
                    </a:r>
                  </a:p>
                </c:rich>
              </c:tx>
              <c:showLegendKey val="0"/>
              <c:showVal val="0"/>
              <c:showCatName val="1"/>
              <c:showSerName val="0"/>
              <c:showPercent val="1"/>
              <c:showBubbleSize val="0"/>
            </c:dLbl>
            <c:dLbl>
              <c:idx val="1"/>
              <c:layout>
                <c:manualLayout>
                  <c:x val="-0.14547750541362539"/>
                  <c:y val="-0.16332684353490678"/>
                </c:manualLayout>
              </c:layout>
              <c:showLegendKey val="0"/>
              <c:showVal val="0"/>
              <c:showCatName val="1"/>
              <c:showSerName val="0"/>
              <c:showPercent val="1"/>
              <c:showBubbleSize val="0"/>
            </c:dLbl>
            <c:dLbl>
              <c:idx val="2"/>
              <c:layout>
                <c:manualLayout>
                  <c:x val="-0.10343480987835939"/>
                  <c:y val="-0.22461097430409527"/>
                </c:manualLayout>
              </c:layout>
              <c:showLegendKey val="0"/>
              <c:showVal val="0"/>
              <c:showCatName val="1"/>
              <c:showSerName val="0"/>
              <c:showPercent val="1"/>
              <c:showBubbleSize val="0"/>
            </c:dLbl>
            <c:dLbl>
              <c:idx val="3"/>
              <c:layout>
                <c:manualLayout>
                  <c:x val="6.8392947775397631E-2"/>
                  <c:y val="3.0647266945506176E-2"/>
                </c:manualLayout>
              </c:layout>
              <c:showLegendKey val="0"/>
              <c:showVal val="0"/>
              <c:showCatName val="1"/>
              <c:showSerName val="0"/>
              <c:showPercent val="1"/>
              <c:showBubbleSize val="0"/>
            </c:dLbl>
            <c:dLbl>
              <c:idx val="4"/>
              <c:layout>
                <c:manualLayout>
                  <c:x val="-0.12728878517651365"/>
                  <c:y val="-2.9423916730740313E-3"/>
                </c:manualLayout>
              </c:layout>
              <c:showLegendKey val="0"/>
              <c:showVal val="0"/>
              <c:showCatName val="1"/>
              <c:showSerName val="0"/>
              <c:showPercent val="1"/>
              <c:showBubbleSize val="0"/>
            </c:dLbl>
            <c:dLbl>
              <c:idx val="5"/>
              <c:layout>
                <c:manualLayout>
                  <c:x val="-7.4519374905094984E-2"/>
                  <c:y val="-0.11494337288663137"/>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0%" sourceLinked="0"/>
            <c:txPr>
              <a:bodyPr/>
              <a:lstStyle/>
              <a:p>
                <a:pPr>
                  <a:defRPr sz="1200">
                    <a:solidFill>
                      <a:schemeClr val="bg1"/>
                    </a:solidFill>
                  </a:defRPr>
                </a:pPr>
                <a:endParaRPr lang="es-AR"/>
              </a:p>
            </c:txPr>
            <c:showLegendKey val="0"/>
            <c:showVal val="0"/>
            <c:showCatName val="1"/>
            <c:showSerName val="0"/>
            <c:showPercent val="1"/>
            <c:showBubbleSize val="0"/>
            <c:showLeaderLines val="1"/>
          </c:dLbls>
          <c:cat>
            <c:strRef>
              <c:f>Hoja1!$A$508:$A$513</c:f>
              <c:strCache>
                <c:ptCount val="6"/>
                <c:pt idx="0">
                  <c:v>Apoyo terapéutico individual o grupal</c:v>
                </c:pt>
                <c:pt idx="1">
                  <c:v>Capacitación en habilidad comunicacional</c:v>
                </c:pt>
                <c:pt idx="2">
                  <c:v>Participación en un tratamiento para adicciones</c:v>
                </c:pt>
                <c:pt idx="3">
                  <c:v>Capacitación laboral</c:v>
                </c:pt>
                <c:pt idx="4">
                  <c:v>Apoyo espiritual</c:v>
                </c:pt>
                <c:pt idx="5">
                  <c:v>Otros</c:v>
                </c:pt>
              </c:strCache>
            </c:strRef>
          </c:cat>
          <c:val>
            <c:numRef>
              <c:f>Hoja1!$B$508:$B$513</c:f>
              <c:numCache>
                <c:formatCode>General</c:formatCode>
                <c:ptCount val="6"/>
                <c:pt idx="0">
                  <c:v>88</c:v>
                </c:pt>
                <c:pt idx="1">
                  <c:v>19</c:v>
                </c:pt>
                <c:pt idx="2">
                  <c:v>18</c:v>
                </c:pt>
                <c:pt idx="3">
                  <c:v>3</c:v>
                </c:pt>
                <c:pt idx="4">
                  <c:v>2</c:v>
                </c:pt>
                <c:pt idx="5">
                  <c:v>6</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400">
                <a:solidFill>
                  <a:schemeClr val="bg1"/>
                </a:solidFill>
              </a:defRPr>
            </a:pPr>
            <a:r>
              <a:rPr lang="es-AR" sz="1400" dirty="0">
                <a:solidFill>
                  <a:schemeClr val="bg1"/>
                </a:solidFill>
              </a:rPr>
              <a:t>Índice de capacidad de reflexión</a:t>
            </a:r>
            <a:r>
              <a:rPr lang="es-AR" sz="1400" baseline="0" dirty="0">
                <a:solidFill>
                  <a:schemeClr val="bg1"/>
                </a:solidFill>
              </a:rPr>
              <a:t> del requirente</a:t>
            </a:r>
            <a:endParaRPr lang="es-AR" sz="1400" dirty="0">
              <a:solidFill>
                <a:schemeClr val="bg1"/>
              </a:solidFill>
            </a:endParaRPr>
          </a:p>
        </c:rich>
      </c:tx>
      <c:layout>
        <c:manualLayout>
          <c:xMode val="edge"/>
          <c:yMode val="edge"/>
          <c:x val="0.12367429025031705"/>
          <c:y val="3.6485503173861344E-2"/>
        </c:manualLayout>
      </c:layout>
      <c:overlay val="0"/>
    </c:title>
    <c:autoTitleDeleted val="0"/>
    <c:view3D>
      <c:rotX val="30"/>
      <c:rotY val="223"/>
      <c:rAngAx val="0"/>
      <c:perspective val="30"/>
    </c:view3D>
    <c:floor>
      <c:thickness val="0"/>
    </c:floor>
    <c:sideWall>
      <c:thickness val="0"/>
    </c:sideWall>
    <c:backWall>
      <c:thickness val="0"/>
    </c:backWall>
    <c:plotArea>
      <c:layout>
        <c:manualLayout>
          <c:layoutTarget val="inner"/>
          <c:xMode val="edge"/>
          <c:yMode val="edge"/>
          <c:x val="0.11543128653517812"/>
          <c:y val="0.25819159907791389"/>
          <c:w val="0.79640220546636609"/>
          <c:h val="0.65991705957867208"/>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layout>
                <c:manualLayout>
                  <c:x val="-2.9119203849518809E-2"/>
                  <c:y val="0.17777777777777778"/>
                </c:manualLayout>
              </c:layout>
              <c:showLegendKey val="0"/>
              <c:showVal val="0"/>
              <c:showCatName val="1"/>
              <c:showSerName val="0"/>
              <c:showPercent val="1"/>
              <c:showBubbleSize val="0"/>
            </c:dLbl>
            <c:dLbl>
              <c:idx val="1"/>
              <c:layout>
                <c:manualLayout>
                  <c:x val="-1.9148075419553084E-2"/>
                  <c:y val="-0.13042115039902508"/>
                </c:manualLayout>
              </c:layout>
              <c:showLegendKey val="0"/>
              <c:showVal val="0"/>
              <c:showCatName val="1"/>
              <c:showSerName val="0"/>
              <c:showPercent val="1"/>
              <c:showBubbleSize val="0"/>
            </c:dLbl>
            <c:dLbl>
              <c:idx val="2"/>
              <c:layout>
                <c:manualLayout>
                  <c:x val="8.9210965451897106E-2"/>
                  <c:y val="-0.13054814429188086"/>
                </c:manualLayout>
              </c:layout>
              <c:showLegendKey val="0"/>
              <c:showVal val="0"/>
              <c:showCatName val="1"/>
              <c:showSerName val="0"/>
              <c:showPercent val="1"/>
              <c:showBubbleSize val="0"/>
            </c:dLbl>
            <c:dLbl>
              <c:idx val="3"/>
              <c:layout>
                <c:manualLayout>
                  <c:x val="9.0705185030679134E-2"/>
                  <c:y val="-0.14588202790440669"/>
                </c:manualLayout>
              </c:layout>
              <c:tx>
                <c:rich>
                  <a:bodyPr/>
                  <a:lstStyle/>
                  <a:p>
                    <a:r>
                      <a:rPr lang="en-US" dirty="0"/>
                      <a:t>Ninguna
3,2%</a:t>
                    </a:r>
                  </a:p>
                </c:rich>
              </c:tx>
              <c:showLegendKey val="0"/>
              <c:showVal val="0"/>
              <c:showCatName val="1"/>
              <c:showSerName val="0"/>
              <c:showPercent val="1"/>
              <c:showBubbleSize val="0"/>
            </c:dLbl>
            <c:dLbl>
              <c:idx val="4"/>
              <c:layout>
                <c:manualLayout>
                  <c:x val="-9.5279965004374453E-2"/>
                  <c:y val="0.10468824730242053"/>
                </c:manualLayout>
              </c:layout>
              <c:showLegendKey val="0"/>
              <c:showVal val="0"/>
              <c:showCatName val="1"/>
              <c:showSerName val="0"/>
              <c:showPercent val="1"/>
              <c:showBubbleSize val="0"/>
            </c:dLbl>
            <c:dLbl>
              <c:idx val="5"/>
              <c:layout>
                <c:manualLayout>
                  <c:x val="1.5109142607174103E-2"/>
                  <c:y val="-2.0504520268299796E-3"/>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0%" sourceLinked="0"/>
            <c:txPr>
              <a:bodyPr/>
              <a:lstStyle/>
              <a:p>
                <a:pPr>
                  <a:defRPr sz="1200">
                    <a:solidFill>
                      <a:schemeClr val="bg1"/>
                    </a:solidFill>
                  </a:defRPr>
                </a:pPr>
                <a:endParaRPr lang="es-AR"/>
              </a:p>
            </c:txPr>
            <c:showLegendKey val="0"/>
            <c:showVal val="0"/>
            <c:showCatName val="1"/>
            <c:showSerName val="0"/>
            <c:showPercent val="1"/>
            <c:showBubbleSize val="0"/>
            <c:showLeaderLines val="1"/>
          </c:dLbls>
          <c:cat>
            <c:strRef>
              <c:f>Hoja1!$B$561:$B$564</c:f>
              <c:strCache>
                <c:ptCount val="4"/>
                <c:pt idx="0">
                  <c:v>Alta</c:v>
                </c:pt>
                <c:pt idx="1">
                  <c:v>Media</c:v>
                </c:pt>
                <c:pt idx="2">
                  <c:v>Baja</c:v>
                </c:pt>
                <c:pt idx="3">
                  <c:v>Ninguna</c:v>
                </c:pt>
              </c:strCache>
            </c:strRef>
          </c:cat>
          <c:val>
            <c:numRef>
              <c:f>Hoja1!$C$561:$C$564</c:f>
              <c:numCache>
                <c:formatCode>General</c:formatCode>
                <c:ptCount val="4"/>
                <c:pt idx="0">
                  <c:v>122</c:v>
                </c:pt>
                <c:pt idx="1">
                  <c:v>16</c:v>
                </c:pt>
                <c:pt idx="2">
                  <c:v>11</c:v>
                </c:pt>
                <c:pt idx="3">
                  <c:v>5</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400">
                <a:solidFill>
                  <a:schemeClr val="bg1"/>
                </a:solidFill>
              </a:defRPr>
            </a:pPr>
            <a:r>
              <a:rPr lang="es-AR" sz="1400" dirty="0">
                <a:solidFill>
                  <a:schemeClr val="bg1"/>
                </a:solidFill>
              </a:rPr>
              <a:t>Índice de capacidad de reflexión</a:t>
            </a:r>
            <a:r>
              <a:rPr lang="es-AR" sz="1400" baseline="0" dirty="0">
                <a:solidFill>
                  <a:schemeClr val="bg1"/>
                </a:solidFill>
              </a:rPr>
              <a:t> del requerido</a:t>
            </a:r>
            <a:endParaRPr lang="es-AR" sz="1400" dirty="0">
              <a:solidFill>
                <a:schemeClr val="bg1"/>
              </a:solidFill>
            </a:endParaRPr>
          </a:p>
        </c:rich>
      </c:tx>
      <c:layout>
        <c:manualLayout>
          <c:xMode val="edge"/>
          <c:yMode val="edge"/>
          <c:x val="0.16049242424242424"/>
          <c:y val="3.0455952380952382E-2"/>
        </c:manualLayout>
      </c:layout>
      <c:overlay val="0"/>
    </c:title>
    <c:autoTitleDeleted val="0"/>
    <c:view3D>
      <c:rotX val="30"/>
      <c:rotY val="223"/>
      <c:rAngAx val="0"/>
      <c:perspective val="30"/>
    </c:view3D>
    <c:floor>
      <c:thickness val="0"/>
    </c:floor>
    <c:sideWall>
      <c:thickness val="0"/>
    </c:sideWall>
    <c:backWall>
      <c:thickness val="0"/>
    </c:backWall>
    <c:plotArea>
      <c:layout>
        <c:manualLayout>
          <c:layoutTarget val="inner"/>
          <c:xMode val="edge"/>
          <c:yMode val="edge"/>
          <c:x val="5.037888353754931E-2"/>
          <c:y val="0.25218805678487272"/>
          <c:w val="0.87429471316085483"/>
          <c:h val="0.70074448723106697"/>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layout>
                <c:manualLayout>
                  <c:x val="0.10571231693852046"/>
                  <c:y val="0.17777769227661591"/>
                </c:manualLayout>
              </c:layout>
              <c:showLegendKey val="0"/>
              <c:showVal val="0"/>
              <c:showCatName val="1"/>
              <c:showSerName val="0"/>
              <c:showPercent val="1"/>
              <c:showBubbleSize val="0"/>
            </c:dLbl>
            <c:dLbl>
              <c:idx val="1"/>
              <c:layout>
                <c:manualLayout>
                  <c:x val="-7.1446049188483046E-2"/>
                  <c:y val="-0.15122381019255077"/>
                </c:manualLayout>
              </c:layout>
              <c:showLegendKey val="0"/>
              <c:showVal val="0"/>
              <c:showCatName val="1"/>
              <c:showSerName val="0"/>
              <c:showPercent val="1"/>
              <c:showBubbleSize val="0"/>
            </c:dLbl>
            <c:dLbl>
              <c:idx val="2"/>
              <c:layout>
                <c:manualLayout>
                  <c:x val="8.0902961743639104E-2"/>
                  <c:y val="-7.0902693478975917E-2"/>
                </c:manualLayout>
              </c:layout>
              <c:showLegendKey val="0"/>
              <c:showVal val="0"/>
              <c:showCatName val="1"/>
              <c:showSerName val="0"/>
              <c:showPercent val="1"/>
              <c:showBubbleSize val="0"/>
            </c:dLbl>
            <c:dLbl>
              <c:idx val="3"/>
              <c:layout>
                <c:manualLayout>
                  <c:x val="9.5250108188778299E-2"/>
                  <c:y val="-0.14537745449788481"/>
                </c:manualLayout>
              </c:layout>
              <c:tx>
                <c:rich>
                  <a:bodyPr/>
                  <a:lstStyle/>
                  <a:p>
                    <a:r>
                      <a:rPr lang="en-US" dirty="0"/>
                      <a:t>Ninguna
5,1%</a:t>
                    </a:r>
                  </a:p>
                </c:rich>
              </c:tx>
              <c:showLegendKey val="0"/>
              <c:showVal val="0"/>
              <c:showCatName val="1"/>
              <c:showSerName val="0"/>
              <c:showPercent val="1"/>
              <c:showBubbleSize val="0"/>
            </c:dLbl>
            <c:dLbl>
              <c:idx val="4"/>
              <c:layout>
                <c:manualLayout>
                  <c:x val="-9.5279965004374453E-2"/>
                  <c:y val="0.10468824730242053"/>
                </c:manualLayout>
              </c:layout>
              <c:showLegendKey val="0"/>
              <c:showVal val="0"/>
              <c:showCatName val="1"/>
              <c:showSerName val="0"/>
              <c:showPercent val="1"/>
              <c:showBubbleSize val="0"/>
            </c:dLbl>
            <c:dLbl>
              <c:idx val="5"/>
              <c:layout>
                <c:manualLayout>
                  <c:x val="1.5109142607174103E-2"/>
                  <c:y val="-2.0504520268299796E-3"/>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0%" sourceLinked="0"/>
            <c:txPr>
              <a:bodyPr/>
              <a:lstStyle/>
              <a:p>
                <a:pPr>
                  <a:defRPr sz="1200">
                    <a:solidFill>
                      <a:schemeClr val="bg1"/>
                    </a:solidFill>
                  </a:defRPr>
                </a:pPr>
                <a:endParaRPr lang="es-AR"/>
              </a:p>
            </c:txPr>
            <c:showLegendKey val="0"/>
            <c:showVal val="0"/>
            <c:showCatName val="1"/>
            <c:showSerName val="0"/>
            <c:showPercent val="1"/>
            <c:showBubbleSize val="0"/>
            <c:showLeaderLines val="1"/>
          </c:dLbls>
          <c:cat>
            <c:strRef>
              <c:f>Hoja1!$B$541:$B$544</c:f>
              <c:strCache>
                <c:ptCount val="4"/>
                <c:pt idx="0">
                  <c:v>Alta</c:v>
                </c:pt>
                <c:pt idx="1">
                  <c:v>Media</c:v>
                </c:pt>
                <c:pt idx="2">
                  <c:v>Baja</c:v>
                </c:pt>
                <c:pt idx="3">
                  <c:v>Ninguna</c:v>
                </c:pt>
              </c:strCache>
            </c:strRef>
          </c:cat>
          <c:val>
            <c:numRef>
              <c:f>Hoja1!$C$541:$C$544</c:f>
              <c:numCache>
                <c:formatCode>General</c:formatCode>
                <c:ptCount val="4"/>
                <c:pt idx="0">
                  <c:v>110</c:v>
                </c:pt>
                <c:pt idx="1">
                  <c:v>25</c:v>
                </c:pt>
                <c:pt idx="2">
                  <c:v>13</c:v>
                </c:pt>
                <c:pt idx="3">
                  <c:v>8</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400">
                <a:solidFill>
                  <a:schemeClr val="bg1"/>
                </a:solidFill>
              </a:defRPr>
            </a:pPr>
            <a:r>
              <a:rPr lang="es-AR" sz="1400" dirty="0">
                <a:solidFill>
                  <a:schemeClr val="bg1"/>
                </a:solidFill>
              </a:rPr>
              <a:t>Índice de voluntad de cambio</a:t>
            </a:r>
            <a:r>
              <a:rPr lang="es-AR" sz="1400" baseline="0" dirty="0">
                <a:solidFill>
                  <a:schemeClr val="bg1"/>
                </a:solidFill>
              </a:rPr>
              <a:t> del requirente</a:t>
            </a:r>
            <a:endParaRPr lang="es-AR" sz="1400" dirty="0">
              <a:solidFill>
                <a:schemeClr val="bg1"/>
              </a:solidFill>
            </a:endParaRPr>
          </a:p>
        </c:rich>
      </c:tx>
      <c:layout>
        <c:manualLayout>
          <c:xMode val="edge"/>
          <c:yMode val="edge"/>
          <c:x val="0.13752061637456608"/>
          <c:y val="4.1744954294506307E-3"/>
        </c:manualLayout>
      </c:layout>
      <c:overlay val="0"/>
    </c:title>
    <c:autoTitleDeleted val="0"/>
    <c:view3D>
      <c:rotX val="30"/>
      <c:rotY val="223"/>
      <c:rAngAx val="0"/>
      <c:perspective val="30"/>
    </c:view3D>
    <c:floor>
      <c:thickness val="0"/>
    </c:floor>
    <c:sideWall>
      <c:thickness val="0"/>
    </c:sideWall>
    <c:backWall>
      <c:thickness val="0"/>
    </c:backWall>
    <c:plotArea>
      <c:layout>
        <c:manualLayout>
          <c:layoutTarget val="inner"/>
          <c:xMode val="edge"/>
          <c:yMode val="edge"/>
          <c:x val="2.5570479173595818E-3"/>
          <c:y val="0.31547826365666298"/>
          <c:w val="0.84916117743346609"/>
          <c:h val="0.67982333242827409"/>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layout>
                <c:manualLayout>
                  <c:x val="-0.13174545454545455"/>
                  <c:y val="0.16265873015873017"/>
                </c:manualLayout>
              </c:layout>
              <c:numFmt formatCode="0.0%" sourceLinked="0"/>
              <c:spPr/>
              <c:txPr>
                <a:bodyPr/>
                <a:lstStyle/>
                <a:p>
                  <a:pPr>
                    <a:defRPr>
                      <a:solidFill>
                        <a:schemeClr val="bg1"/>
                      </a:solidFill>
                    </a:defRPr>
                  </a:pPr>
                  <a:endParaRPr lang="es-AR"/>
                </a:p>
              </c:txPr>
              <c:showLegendKey val="0"/>
              <c:showVal val="0"/>
              <c:showCatName val="1"/>
              <c:showSerName val="0"/>
              <c:showPercent val="1"/>
              <c:showBubbleSize val="0"/>
            </c:dLbl>
            <c:dLbl>
              <c:idx val="1"/>
              <c:layout>
                <c:manualLayout>
                  <c:x val="-3.5374242424242426E-2"/>
                  <c:y val="-0.1437579365079365"/>
                </c:manualLayout>
              </c:layout>
              <c:numFmt formatCode="0.0%" sourceLinked="0"/>
              <c:spPr/>
              <c:txPr>
                <a:bodyPr/>
                <a:lstStyle/>
                <a:p>
                  <a:pPr>
                    <a:defRPr>
                      <a:solidFill>
                        <a:sysClr val="windowText" lastClr="000000"/>
                      </a:solidFill>
                    </a:defRPr>
                  </a:pPr>
                  <a:endParaRPr lang="es-AR"/>
                </a:p>
              </c:txPr>
              <c:showLegendKey val="0"/>
              <c:showVal val="0"/>
              <c:showCatName val="1"/>
              <c:showSerName val="0"/>
              <c:showPercent val="1"/>
              <c:showBubbleSize val="0"/>
            </c:dLbl>
            <c:dLbl>
              <c:idx val="2"/>
              <c:layout>
                <c:manualLayout>
                  <c:x val="6.355402449693788E-2"/>
                  <c:y val="-0.16060075823855352"/>
                </c:manualLayout>
              </c:layout>
              <c:numFmt formatCode="0.0%" sourceLinked="0"/>
              <c:spPr/>
              <c:txPr>
                <a:bodyPr/>
                <a:lstStyle/>
                <a:p>
                  <a:pPr>
                    <a:defRPr>
                      <a:solidFill>
                        <a:schemeClr val="bg1"/>
                      </a:solidFill>
                    </a:defRPr>
                  </a:pPr>
                  <a:endParaRPr lang="es-AR"/>
                </a:p>
              </c:txPr>
              <c:showLegendKey val="0"/>
              <c:showVal val="0"/>
              <c:showCatName val="1"/>
              <c:showSerName val="0"/>
              <c:showPercent val="1"/>
              <c:showBubbleSize val="0"/>
            </c:dLbl>
            <c:dLbl>
              <c:idx val="3"/>
              <c:layout>
                <c:manualLayout>
                  <c:x val="8.1723232323232323E-2"/>
                  <c:y val="-0.12008611111111102"/>
                </c:manualLayout>
              </c:layout>
              <c:tx>
                <c:rich>
                  <a:bodyPr/>
                  <a:lstStyle/>
                  <a:p>
                    <a:r>
                      <a:rPr lang="en-US" dirty="0"/>
                      <a:t>Ninguna
5,2%</a:t>
                    </a:r>
                  </a:p>
                </c:rich>
              </c:tx>
              <c:showLegendKey val="0"/>
              <c:showVal val="0"/>
              <c:showCatName val="1"/>
              <c:showSerName val="0"/>
              <c:showPercent val="1"/>
              <c:showBubbleSize val="0"/>
            </c:dLbl>
            <c:dLbl>
              <c:idx val="4"/>
              <c:layout>
                <c:manualLayout>
                  <c:x val="-9.5279965004374453E-2"/>
                  <c:y val="0.10468824730242053"/>
                </c:manualLayout>
              </c:layout>
              <c:showLegendKey val="0"/>
              <c:showVal val="0"/>
              <c:showCatName val="1"/>
              <c:showSerName val="0"/>
              <c:showPercent val="1"/>
              <c:showBubbleSize val="0"/>
            </c:dLbl>
            <c:dLbl>
              <c:idx val="5"/>
              <c:layout>
                <c:manualLayout>
                  <c:x val="1.5109142607174103E-2"/>
                  <c:y val="-2.0504520268299796E-3"/>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0%" sourceLinked="0"/>
            <c:showLegendKey val="0"/>
            <c:showVal val="0"/>
            <c:showCatName val="1"/>
            <c:showSerName val="0"/>
            <c:showPercent val="1"/>
            <c:showBubbleSize val="0"/>
            <c:showLeaderLines val="1"/>
          </c:dLbls>
          <c:cat>
            <c:strRef>
              <c:f>Hoja1!$B$601:$B$604</c:f>
              <c:strCache>
                <c:ptCount val="4"/>
                <c:pt idx="0">
                  <c:v>Alta</c:v>
                </c:pt>
                <c:pt idx="1">
                  <c:v>Media</c:v>
                </c:pt>
                <c:pt idx="2">
                  <c:v>Baja</c:v>
                </c:pt>
                <c:pt idx="3">
                  <c:v>Ninguna</c:v>
                </c:pt>
              </c:strCache>
            </c:strRef>
          </c:cat>
          <c:val>
            <c:numRef>
              <c:f>Hoja1!$C$601:$C$604</c:f>
              <c:numCache>
                <c:formatCode>General</c:formatCode>
                <c:ptCount val="4"/>
                <c:pt idx="0">
                  <c:v>129</c:v>
                </c:pt>
                <c:pt idx="1">
                  <c:v>11</c:v>
                </c:pt>
                <c:pt idx="2">
                  <c:v>7</c:v>
                </c:pt>
                <c:pt idx="3">
                  <c:v>8</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400">
                <a:solidFill>
                  <a:schemeClr val="bg1"/>
                </a:solidFill>
              </a:defRPr>
            </a:pPr>
            <a:r>
              <a:rPr lang="es-AR" sz="1400" dirty="0">
                <a:solidFill>
                  <a:schemeClr val="bg1"/>
                </a:solidFill>
              </a:rPr>
              <a:t>Índice de voluntad de cambio</a:t>
            </a:r>
            <a:r>
              <a:rPr lang="es-AR" sz="1400" baseline="0" dirty="0">
                <a:solidFill>
                  <a:schemeClr val="bg1"/>
                </a:solidFill>
              </a:rPr>
              <a:t> del requerido</a:t>
            </a:r>
            <a:endParaRPr lang="es-AR" sz="1400" dirty="0">
              <a:solidFill>
                <a:schemeClr val="bg1"/>
              </a:solidFill>
            </a:endParaRPr>
          </a:p>
        </c:rich>
      </c:tx>
      <c:layout>
        <c:manualLayout>
          <c:xMode val="edge"/>
          <c:yMode val="edge"/>
          <c:x val="0.20218434343434344"/>
          <c:y val="2.1797755409894257E-4"/>
        </c:manualLayout>
      </c:layout>
      <c:overlay val="0"/>
    </c:title>
    <c:autoTitleDeleted val="0"/>
    <c:view3D>
      <c:rotX val="30"/>
      <c:rotY val="223"/>
      <c:depthPercent val="100"/>
      <c:rAngAx val="0"/>
      <c:perspective val="30"/>
    </c:view3D>
    <c:floor>
      <c:thickness val="0"/>
    </c:floor>
    <c:sideWall>
      <c:thickness val="0"/>
    </c:sideWall>
    <c:backWall>
      <c:thickness val="0"/>
    </c:backWall>
    <c:plotArea>
      <c:layout>
        <c:manualLayout>
          <c:layoutTarget val="inner"/>
          <c:xMode val="edge"/>
          <c:yMode val="edge"/>
          <c:x val="8.8184090909090906E-2"/>
          <c:y val="0.30352506356071157"/>
          <c:w val="0.84019065656565672"/>
          <c:h val="0.68162738569681447"/>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layout>
                <c:manualLayout>
                  <c:x val="-2.9119203849518809E-2"/>
                  <c:y val="0.17777777777777778"/>
                </c:manualLayout>
              </c:layout>
              <c:numFmt formatCode="0%" sourceLinked="0"/>
              <c:spPr/>
              <c:txPr>
                <a:bodyPr/>
                <a:lstStyle/>
                <a:p>
                  <a:pPr>
                    <a:defRPr>
                      <a:solidFill>
                        <a:schemeClr val="bg1"/>
                      </a:solidFill>
                    </a:defRPr>
                  </a:pPr>
                  <a:endParaRPr lang="es-AR"/>
                </a:p>
              </c:txPr>
              <c:showLegendKey val="0"/>
              <c:showVal val="0"/>
              <c:showCatName val="1"/>
              <c:showSerName val="0"/>
              <c:showPercent val="1"/>
              <c:showBubbleSize val="0"/>
            </c:dLbl>
            <c:dLbl>
              <c:idx val="1"/>
              <c:layout>
                <c:manualLayout>
                  <c:x val="-6.7255030621172357E-2"/>
                  <c:y val="-0.17550014581510645"/>
                </c:manualLayout>
              </c:layout>
              <c:numFmt formatCode="0%" sourceLinked="0"/>
              <c:spPr/>
              <c:txPr>
                <a:bodyPr/>
                <a:lstStyle/>
                <a:p>
                  <a:pPr>
                    <a:defRPr>
                      <a:solidFill>
                        <a:sysClr val="windowText" lastClr="000000"/>
                      </a:solidFill>
                    </a:defRPr>
                  </a:pPr>
                  <a:endParaRPr lang="es-AR"/>
                </a:p>
              </c:txPr>
              <c:showLegendKey val="0"/>
              <c:showVal val="0"/>
              <c:showCatName val="1"/>
              <c:showSerName val="0"/>
              <c:showPercent val="1"/>
              <c:showBubbleSize val="0"/>
            </c:dLbl>
            <c:dLbl>
              <c:idx val="2"/>
              <c:layout>
                <c:manualLayout>
                  <c:x val="6.355402449693788E-2"/>
                  <c:y val="-0.16060075823855352"/>
                </c:manualLayout>
              </c:layout>
              <c:numFmt formatCode="0%" sourceLinked="0"/>
              <c:spPr/>
              <c:txPr>
                <a:bodyPr/>
                <a:lstStyle/>
                <a:p>
                  <a:pPr>
                    <a:defRPr>
                      <a:solidFill>
                        <a:schemeClr val="bg1"/>
                      </a:solidFill>
                    </a:defRPr>
                  </a:pPr>
                  <a:endParaRPr lang="es-AR"/>
                </a:p>
              </c:txPr>
              <c:showLegendKey val="0"/>
              <c:showVal val="0"/>
              <c:showCatName val="1"/>
              <c:showSerName val="0"/>
              <c:showPercent val="1"/>
              <c:showBubbleSize val="0"/>
            </c:dLbl>
            <c:dLbl>
              <c:idx val="3"/>
              <c:layout>
                <c:manualLayout>
                  <c:x val="7.5988407699037613E-2"/>
                  <c:y val="-0.12583172936716244"/>
                </c:manualLayout>
              </c:layout>
              <c:tx>
                <c:rich>
                  <a:bodyPr/>
                  <a:lstStyle/>
                  <a:p>
                    <a:r>
                      <a:rPr lang="en-US" dirty="0"/>
                      <a:t>Ninguna
5%</a:t>
                    </a:r>
                  </a:p>
                </c:rich>
              </c:tx>
              <c:showLegendKey val="0"/>
              <c:showVal val="0"/>
              <c:showCatName val="1"/>
              <c:showSerName val="0"/>
              <c:showPercent val="1"/>
              <c:showBubbleSize val="0"/>
            </c:dLbl>
            <c:dLbl>
              <c:idx val="4"/>
              <c:layout>
                <c:manualLayout>
                  <c:x val="-9.5279965004374453E-2"/>
                  <c:y val="0.10468824730242053"/>
                </c:manualLayout>
              </c:layout>
              <c:showLegendKey val="0"/>
              <c:showVal val="0"/>
              <c:showCatName val="1"/>
              <c:showSerName val="0"/>
              <c:showPercent val="1"/>
              <c:showBubbleSize val="0"/>
            </c:dLbl>
            <c:dLbl>
              <c:idx val="5"/>
              <c:layout>
                <c:manualLayout>
                  <c:x val="1.5109142607174103E-2"/>
                  <c:y val="-2.0504520268299796E-3"/>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 sourceLinked="0"/>
            <c:showLegendKey val="0"/>
            <c:showVal val="0"/>
            <c:showCatName val="1"/>
            <c:showSerName val="0"/>
            <c:showPercent val="1"/>
            <c:showBubbleSize val="0"/>
            <c:showLeaderLines val="1"/>
          </c:dLbls>
          <c:cat>
            <c:strRef>
              <c:f>Hoja1!$B$580:$B$583</c:f>
              <c:strCache>
                <c:ptCount val="4"/>
                <c:pt idx="0">
                  <c:v>Alta</c:v>
                </c:pt>
                <c:pt idx="1">
                  <c:v>Media</c:v>
                </c:pt>
                <c:pt idx="2">
                  <c:v>Baja</c:v>
                </c:pt>
                <c:pt idx="3">
                  <c:v>Ninguna</c:v>
                </c:pt>
              </c:strCache>
            </c:strRef>
          </c:cat>
          <c:val>
            <c:numRef>
              <c:f>Hoja1!$C$580:$C$583</c:f>
              <c:numCache>
                <c:formatCode>General</c:formatCode>
                <c:ptCount val="4"/>
                <c:pt idx="0">
                  <c:v>116</c:v>
                </c:pt>
                <c:pt idx="1">
                  <c:v>21</c:v>
                </c:pt>
                <c:pt idx="2">
                  <c:v>8</c:v>
                </c:pt>
                <c:pt idx="3">
                  <c:v>8</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998">
                <a:solidFill>
                  <a:schemeClr val="bg1"/>
                </a:solidFill>
                <a:latin typeface="Arial" panose="020B0604020202020204" pitchFamily="34" charset="0"/>
                <a:cs typeface="Arial" panose="020B0604020202020204" pitchFamily="34" charset="0"/>
              </a:defRPr>
            </a:pPr>
            <a:r>
              <a:rPr lang="es-AR" sz="1998" dirty="0">
                <a:solidFill>
                  <a:schemeClr val="bg1"/>
                </a:solidFill>
                <a:latin typeface="Arial" panose="020B0604020202020204" pitchFamily="34" charset="0"/>
                <a:cs typeface="Arial" panose="020B0604020202020204" pitchFamily="34" charset="0"/>
              </a:rPr>
              <a:t>Resultados</a:t>
            </a:r>
            <a:r>
              <a:rPr lang="es-AR" sz="1998" baseline="0" dirty="0">
                <a:solidFill>
                  <a:schemeClr val="bg1"/>
                </a:solidFill>
                <a:latin typeface="Arial" panose="020B0604020202020204" pitchFamily="34" charset="0"/>
                <a:cs typeface="Arial" panose="020B0604020202020204" pitchFamily="34" charset="0"/>
              </a:rPr>
              <a:t> de la </a:t>
            </a:r>
            <a:r>
              <a:rPr lang="es-AR" sz="1998" baseline="0" dirty="0" smtClean="0">
                <a:solidFill>
                  <a:schemeClr val="bg1"/>
                </a:solidFill>
                <a:latin typeface="Arial" panose="020B0604020202020204" pitchFamily="34" charset="0"/>
                <a:cs typeface="Arial" panose="020B0604020202020204" pitchFamily="34" charset="0"/>
              </a:rPr>
              <a:t>verificación de cumplimiento de los acuerdos</a:t>
            </a:r>
            <a:endParaRPr lang="es-AR" sz="2000" dirty="0">
              <a:solidFill>
                <a:schemeClr val="bg1"/>
              </a:solidFill>
              <a:latin typeface="Arial" panose="020B0604020202020204" pitchFamily="34" charset="0"/>
              <a:cs typeface="Arial" panose="020B0604020202020204" pitchFamily="34" charset="0"/>
            </a:endParaRPr>
          </a:p>
        </c:rich>
      </c:tx>
      <c:layout>
        <c:manualLayout>
          <c:xMode val="edge"/>
          <c:yMode val="edge"/>
          <c:x val="0.19193545751633986"/>
          <c:y val="2.7045893719806814E-3"/>
        </c:manualLayout>
      </c:layout>
      <c:overlay val="0"/>
    </c:title>
    <c:autoTitleDeleted val="0"/>
    <c:view3D>
      <c:rotX val="20"/>
      <c:rotY val="170"/>
      <c:rAngAx val="0"/>
      <c:perspective val="50"/>
    </c:view3D>
    <c:floor>
      <c:thickness val="0"/>
    </c:floor>
    <c:sideWall>
      <c:thickness val="0"/>
    </c:sideWall>
    <c:backWall>
      <c:thickness val="0"/>
    </c:backWall>
    <c:plotArea>
      <c:layout>
        <c:manualLayout>
          <c:layoutTarget val="inner"/>
          <c:xMode val="edge"/>
          <c:yMode val="edge"/>
          <c:x val="9.0978773284407427E-2"/>
          <c:y val="0.3046962759790639"/>
          <c:w val="0.81804245343118565"/>
          <c:h val="0.6589245459402635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Pt>
            <c:idx val="1"/>
            <c:bubble3D val="0"/>
          </c:dPt>
          <c:dLbls>
            <c:dLbl>
              <c:idx val="0"/>
              <c:layout>
                <c:manualLayout>
                  <c:x val="9.8294607843137261E-2"/>
                  <c:y val="0.13653454106280188"/>
                </c:manualLayout>
              </c:layout>
              <c:tx>
                <c:rich>
                  <a:bodyPr/>
                  <a:lstStyle/>
                  <a:p>
                    <a:r>
                      <a:rPr lang="en-US" dirty="0"/>
                      <a:t>Cumplimiento; 90%</a:t>
                    </a:r>
                  </a:p>
                </c:rich>
              </c:tx>
              <c:showLegendKey val="0"/>
              <c:showVal val="0"/>
              <c:showCatName val="1"/>
              <c:showSerName val="0"/>
              <c:showPercent val="1"/>
              <c:showBubbleSize val="0"/>
            </c:dLbl>
            <c:dLbl>
              <c:idx val="1"/>
              <c:layout>
                <c:manualLayout>
                  <c:x val="-0.11845294117647051"/>
                  <c:y val="-0.12581618357487923"/>
                </c:manualLayout>
              </c:layout>
              <c:spPr>
                <a:effectLst>
                  <a:innerShdw blurRad="63500" dist="50800" dir="13500000">
                    <a:prstClr val="black">
                      <a:alpha val="50000"/>
                    </a:prstClr>
                  </a:innerShdw>
                </a:effectLst>
                <a:scene3d>
                  <a:camera prst="orthographicFront"/>
                  <a:lightRig rig="threePt" dir="t"/>
                </a:scene3d>
                <a:sp3d prstMaterial="metal"/>
              </c:spPr>
              <c:txPr>
                <a:bodyPr rot="0" vert="horz"/>
                <a:lstStyle/>
                <a:p>
                  <a:pPr>
                    <a:defRPr sz="1300">
                      <a:solidFill>
                        <a:schemeClr val="bg1"/>
                      </a:solidFill>
                      <a:latin typeface="Arial" panose="020B0604020202020204" pitchFamily="34" charset="0"/>
                      <a:cs typeface="Arial" panose="020B0604020202020204" pitchFamily="34" charset="0"/>
                    </a:defRPr>
                  </a:pPr>
                  <a:endParaRPr lang="es-AR"/>
                </a:p>
              </c:txPr>
              <c:dLblPos val="bestFit"/>
              <c:showLegendKey val="0"/>
              <c:showVal val="0"/>
              <c:showCatName val="1"/>
              <c:showSerName val="0"/>
              <c:showPercent val="1"/>
              <c:showBubbleSize val="0"/>
            </c:dLbl>
            <c:spPr>
              <a:effectLst>
                <a:innerShdw blurRad="63500" dist="50800" dir="13500000">
                  <a:prstClr val="black">
                    <a:alpha val="50000"/>
                  </a:prstClr>
                </a:innerShdw>
              </a:effectLst>
              <a:scene3d>
                <a:camera prst="orthographicFront"/>
                <a:lightRig rig="threePt" dir="t"/>
              </a:scene3d>
              <a:sp3d prstMaterial="metal"/>
            </c:spPr>
            <c:txPr>
              <a:bodyPr rot="0" vert="horz"/>
              <a:lstStyle/>
              <a:p>
                <a:pPr>
                  <a:defRPr sz="1400">
                    <a:solidFill>
                      <a:schemeClr val="bg1"/>
                    </a:solidFill>
                    <a:latin typeface="Arial" panose="020B0604020202020204" pitchFamily="34" charset="0"/>
                    <a:cs typeface="Arial" panose="020B0604020202020204" pitchFamily="34" charset="0"/>
                  </a:defRPr>
                </a:pPr>
                <a:endParaRPr lang="es-AR"/>
              </a:p>
            </c:txPr>
            <c:showLegendKey val="0"/>
            <c:showVal val="0"/>
            <c:showCatName val="0"/>
            <c:showSerName val="1"/>
            <c:showPercent val="1"/>
            <c:showBubbleSize val="0"/>
            <c:showLeaderLines val="1"/>
          </c:dLbls>
          <c:cat>
            <c:strRef>
              <c:f>Hoja1!$A$47:$A$48</c:f>
              <c:strCache>
                <c:ptCount val="2"/>
                <c:pt idx="0">
                  <c:v>Cumplimiento</c:v>
                </c:pt>
                <c:pt idx="1">
                  <c:v>Incumplimiento</c:v>
                </c:pt>
              </c:strCache>
            </c:strRef>
          </c:cat>
          <c:val>
            <c:numRef>
              <c:f>Hoja1!$B$47:$B$48</c:f>
              <c:numCache>
                <c:formatCode>General</c:formatCode>
                <c:ptCount val="2"/>
                <c:pt idx="0">
                  <c:v>52</c:v>
                </c:pt>
                <c:pt idx="1">
                  <c:v>6</c:v>
                </c:pt>
              </c:numCache>
            </c:numRef>
          </c:val>
        </c:ser>
        <c:dLbls>
          <c:showLegendKey val="0"/>
          <c:showVal val="0"/>
          <c:showCatName val="1"/>
          <c:showSerName val="0"/>
          <c:showPercent val="1"/>
          <c:showBubbleSize val="0"/>
          <c:showLeaderLines val="1"/>
        </c:dLbls>
      </c:pie3DChart>
      <c:spPr>
        <a:noFill/>
        <a:ln w="25380">
          <a:noFill/>
        </a:ln>
      </c:spPr>
    </c:plotArea>
    <c:plotVisOnly val="1"/>
    <c:dispBlanksAs val="zero"/>
    <c:showDLblsOverMax val="0"/>
  </c:chart>
  <c:spPr>
    <a:noFill/>
    <a:ln>
      <a:noFill/>
    </a:ln>
    <a:effectLst>
      <a:innerShdw blurRad="63500" dist="50800" dir="13500000">
        <a:prstClr val="black">
          <a:alpha val="50000"/>
        </a:prstClr>
      </a:innerShdw>
    </a:effectLst>
    <a:scene3d>
      <a:camera prst="orthographicFront"/>
      <a:lightRig rig="threePt" dir="t"/>
    </a:scene3d>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800" b="1" i="0" u="none" strike="noStrike" baseline="0">
                <a:solidFill>
                  <a:schemeClr val="bg1"/>
                </a:solidFill>
                <a:latin typeface="Arial" panose="020B0604020202020204" pitchFamily="34" charset="0"/>
                <a:ea typeface="Calibri"/>
                <a:cs typeface="Arial" panose="020B0604020202020204" pitchFamily="34" charset="0"/>
              </a:defRPr>
            </a:pPr>
            <a:r>
              <a:rPr lang="es-AR" sz="1800" dirty="0">
                <a:solidFill>
                  <a:schemeClr val="bg1"/>
                </a:solidFill>
                <a:latin typeface="Arial" panose="020B0604020202020204" pitchFamily="34" charset="0"/>
                <a:cs typeface="Arial" panose="020B0604020202020204" pitchFamily="34" charset="0"/>
              </a:rPr>
              <a:t>Resultado de la verificación del cumplimiento </a:t>
            </a:r>
            <a:r>
              <a:rPr lang="es-AR" sz="1800" dirty="0" smtClean="0">
                <a:solidFill>
                  <a:schemeClr val="bg1"/>
                </a:solidFill>
                <a:latin typeface="Arial" panose="020B0604020202020204" pitchFamily="34" charset="0"/>
                <a:cs typeface="Arial" panose="020B0604020202020204" pitchFamily="34" charset="0"/>
              </a:rPr>
              <a:t>del acuerdo </a:t>
            </a:r>
            <a:endParaRPr lang="es-AR" sz="1800" dirty="0">
              <a:solidFill>
                <a:schemeClr val="bg1"/>
              </a:solidFill>
              <a:latin typeface="Arial" panose="020B0604020202020204" pitchFamily="34" charset="0"/>
              <a:cs typeface="Arial" panose="020B0604020202020204" pitchFamily="34" charset="0"/>
            </a:endParaRPr>
          </a:p>
        </c:rich>
      </c:tx>
      <c:layout>
        <c:manualLayout>
          <c:xMode val="edge"/>
          <c:yMode val="edge"/>
          <c:x val="0.12750848765432099"/>
          <c:y val="3.474879227053141E-2"/>
        </c:manualLayout>
      </c:layout>
      <c:overlay val="0"/>
    </c:title>
    <c:autoTitleDeleted val="0"/>
    <c:view3D>
      <c:rotX val="30"/>
      <c:rotY val="223"/>
      <c:rAngAx val="0"/>
      <c:perspective val="30"/>
    </c:view3D>
    <c:floor>
      <c:thickness val="0"/>
    </c:floor>
    <c:sideWall>
      <c:thickness val="0"/>
    </c:sideWall>
    <c:backWall>
      <c:thickness val="0"/>
    </c:backWall>
    <c:plotArea>
      <c:layout>
        <c:manualLayout>
          <c:layoutTarget val="inner"/>
          <c:xMode val="edge"/>
          <c:yMode val="edge"/>
          <c:x val="0.11080828562242485"/>
          <c:y val="0.25195510268321136"/>
          <c:w val="0.731598471605588"/>
          <c:h val="0.5878692436172751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Pt>
            <c:idx val="1"/>
            <c:bubble3D val="0"/>
          </c:dPt>
          <c:dLbls>
            <c:dLbl>
              <c:idx val="0"/>
              <c:layout>
                <c:manualLayout>
                  <c:x val="-0.11378258641986606"/>
                  <c:y val="0.17777761049711011"/>
                </c:manualLayout>
              </c:layout>
              <c:tx>
                <c:rich>
                  <a:bodyPr/>
                  <a:lstStyle/>
                  <a:p>
                    <a:pPr>
                      <a:defRPr sz="1400" b="0" i="0" u="none" strike="noStrike" baseline="0">
                        <a:solidFill>
                          <a:srgbClr val="FFFFFF"/>
                        </a:solidFill>
                        <a:latin typeface="Arial" pitchFamily="34" charset="0"/>
                        <a:ea typeface="Calibri"/>
                        <a:cs typeface="Arial" pitchFamily="34" charset="0"/>
                      </a:defRPr>
                    </a:pPr>
                    <a:r>
                      <a:rPr lang="en-US" dirty="0"/>
                      <a:t>Cumplimiento
92,2%</a:t>
                    </a:r>
                  </a:p>
                </c:rich>
              </c:tx>
              <c:numFmt formatCode="0.0%" sourceLinked="0"/>
              <c:spPr/>
              <c:dLblPos val="bestFit"/>
              <c:showLegendKey val="0"/>
              <c:showVal val="0"/>
              <c:showCatName val="1"/>
              <c:showSerName val="0"/>
              <c:showPercent val="1"/>
              <c:showBubbleSize val="0"/>
            </c:dLbl>
            <c:dLbl>
              <c:idx val="1"/>
              <c:layout>
                <c:manualLayout>
                  <c:x val="0.10995752776464365"/>
                  <c:y val="-0.12922696886382984"/>
                </c:manualLayout>
              </c:layout>
              <c:numFmt formatCode="0.0%" sourceLinked="0"/>
              <c:spPr/>
              <c:txPr>
                <a:bodyPr/>
                <a:lstStyle/>
                <a:p>
                  <a:pPr>
                    <a:defRPr sz="1200" b="0" i="0" u="none" strike="noStrike" baseline="0">
                      <a:solidFill>
                        <a:srgbClr val="000000"/>
                      </a:solidFill>
                      <a:latin typeface="Arial" pitchFamily="34" charset="0"/>
                      <a:ea typeface="Calibri"/>
                      <a:cs typeface="Arial" pitchFamily="34" charset="0"/>
                    </a:defRPr>
                  </a:pPr>
                  <a:endParaRPr lang="es-AR"/>
                </a:p>
              </c:txPr>
              <c:dLblPos val="bestFit"/>
              <c:showLegendKey val="0"/>
              <c:showVal val="0"/>
              <c:showCatName val="1"/>
              <c:showSerName val="0"/>
              <c:showPercent val="1"/>
              <c:showBubbleSize val="0"/>
            </c:dLbl>
            <c:dLbl>
              <c:idx val="2"/>
              <c:layout>
                <c:manualLayout>
                  <c:x val="-0.11700131233595801"/>
                  <c:y val="-0.20874861475648882"/>
                </c:manualLayout>
              </c:layout>
              <c:numFmt formatCode="0.0%" sourceLinked="0"/>
              <c:spPr/>
              <c:txPr>
                <a:bodyPr/>
                <a:lstStyle/>
                <a:p>
                  <a:pPr>
                    <a:defRPr sz="1400" b="0" i="0" u="none" strike="noStrike" baseline="0">
                      <a:solidFill>
                        <a:srgbClr val="FFFFFF"/>
                      </a:solidFill>
                      <a:latin typeface="Arial" pitchFamily="34" charset="0"/>
                      <a:ea typeface="Calibri"/>
                      <a:cs typeface="Arial" pitchFamily="34" charset="0"/>
                    </a:defRPr>
                  </a:pPr>
                  <a:endParaRPr lang="es-AR"/>
                </a:p>
              </c:txPr>
              <c:dLblPos val="bestFit"/>
              <c:showLegendKey val="0"/>
              <c:showVal val="0"/>
              <c:showCatName val="1"/>
              <c:showSerName val="0"/>
              <c:showPercent val="1"/>
              <c:showBubbleSize val="0"/>
            </c:dLbl>
            <c:dLbl>
              <c:idx val="3"/>
              <c:layout>
                <c:manualLayout>
                  <c:x val="5.6543963254593183E-2"/>
                  <c:y val="5.9353455818022788E-2"/>
                </c:manualLayout>
              </c:layout>
              <c:dLblPos val="bestFit"/>
              <c:showLegendKey val="0"/>
              <c:showVal val="0"/>
              <c:showCatName val="1"/>
              <c:showSerName val="0"/>
              <c:showPercent val="1"/>
              <c:showBubbleSize val="0"/>
            </c:dLbl>
            <c:dLbl>
              <c:idx val="4"/>
              <c:layout>
                <c:manualLayout>
                  <c:x val="-9.5279965004374467E-2"/>
                  <c:y val="0.10468824730242053"/>
                </c:manualLayout>
              </c:layout>
              <c:dLblPos val="bestFit"/>
              <c:showLegendKey val="0"/>
              <c:showVal val="0"/>
              <c:showCatName val="1"/>
              <c:showSerName val="0"/>
              <c:showPercent val="1"/>
              <c:showBubbleSize val="0"/>
            </c:dLbl>
            <c:dLbl>
              <c:idx val="5"/>
              <c:layout>
                <c:manualLayout>
                  <c:x val="1.5109142607174102E-2"/>
                  <c:y val="-2.0504520268299796E-3"/>
                </c:manualLayout>
              </c:layout>
              <c:dLblPos val="bestFit"/>
              <c:showLegendKey val="0"/>
              <c:showVal val="0"/>
              <c:showCatName val="1"/>
              <c:showSerName val="0"/>
              <c:showPercent val="1"/>
              <c:showBubbleSize val="0"/>
            </c:dLbl>
            <c:dLbl>
              <c:idx val="6"/>
              <c:layout>
                <c:manualLayout>
                  <c:x val="9.8653415895828711E-2"/>
                  <c:y val="0.1304023796112653"/>
                </c:manualLayout>
              </c:layout>
              <c:dLblPos val="bestFit"/>
              <c:showLegendKey val="0"/>
              <c:showVal val="0"/>
              <c:showCatName val="1"/>
              <c:showSerName val="0"/>
              <c:showPercent val="1"/>
              <c:showBubbleSize val="0"/>
            </c:dLbl>
            <c:dLbl>
              <c:idx val="7"/>
              <c:layout>
                <c:manualLayout>
                  <c:x val="0.11640414851056242"/>
                  <c:y val="0.25331200901782341"/>
                </c:manualLayout>
              </c:layout>
              <c:dLblPos val="bestFit"/>
              <c:showLegendKey val="0"/>
              <c:showVal val="0"/>
              <c:showCatName val="1"/>
              <c:showSerName val="0"/>
              <c:showPercent val="1"/>
              <c:showBubbleSize val="0"/>
            </c:dLbl>
            <c:dLbl>
              <c:idx val="8"/>
              <c:layout>
                <c:manualLayout>
                  <c:x val="0.12417154651785037"/>
                  <c:y val="0.38780680612198043"/>
                </c:manualLayout>
              </c:layout>
              <c:dLblPos val="bestFit"/>
              <c:showLegendKey val="0"/>
              <c:showVal val="0"/>
              <c:showCatName val="1"/>
              <c:showSerName val="0"/>
              <c:showPercent val="1"/>
              <c:showBubbleSize val="0"/>
            </c:dLbl>
            <c:numFmt formatCode="0.0%" sourceLinked="0"/>
            <c:txPr>
              <a:bodyPr/>
              <a:lstStyle/>
              <a:p>
                <a:pPr>
                  <a:defRPr sz="1400" b="0" i="0" u="none" strike="noStrike" baseline="0">
                    <a:solidFill>
                      <a:srgbClr val="000000"/>
                    </a:solidFill>
                    <a:latin typeface="Arial" pitchFamily="34" charset="0"/>
                    <a:ea typeface="Calibri"/>
                    <a:cs typeface="Arial" pitchFamily="34" charset="0"/>
                  </a:defRPr>
                </a:pPr>
                <a:endParaRPr lang="es-AR"/>
              </a:p>
            </c:txPr>
            <c:showLegendKey val="0"/>
            <c:showVal val="0"/>
            <c:showCatName val="1"/>
            <c:showSerName val="0"/>
            <c:showPercent val="1"/>
            <c:showBubbleSize val="0"/>
            <c:showLeaderLines val="1"/>
          </c:dLbls>
          <c:cat>
            <c:strRef>
              <c:f>Hoja1!$B$522:$B$523</c:f>
              <c:strCache>
                <c:ptCount val="2"/>
                <c:pt idx="0">
                  <c:v>Cumplimiento</c:v>
                </c:pt>
                <c:pt idx="1">
                  <c:v>Incumplimiento</c:v>
                </c:pt>
              </c:strCache>
            </c:strRef>
          </c:cat>
          <c:val>
            <c:numRef>
              <c:f>Hoja1!$C$522:$C$523</c:f>
              <c:numCache>
                <c:formatCode>General</c:formatCode>
                <c:ptCount val="2"/>
                <c:pt idx="0">
                  <c:v>118</c:v>
                </c:pt>
                <c:pt idx="1">
                  <c:v>10</c:v>
                </c:pt>
              </c:numCache>
            </c:numRef>
          </c:val>
        </c:ser>
        <c:dLbls>
          <c:showLegendKey val="0"/>
          <c:showVal val="0"/>
          <c:showCatName val="0"/>
          <c:showSerName val="0"/>
          <c:showPercent val="0"/>
          <c:showBubbleSize val="0"/>
          <c:showLeaderLines val="1"/>
        </c:dLbls>
      </c:pie3DChart>
      <c:spPr>
        <a:noFill/>
        <a:ln w="19720">
          <a:noFill/>
        </a:ln>
      </c:spPr>
    </c:plotArea>
    <c:plotVisOnly val="1"/>
    <c:dispBlanksAs val="zero"/>
    <c:showDLblsOverMax val="0"/>
  </c:chart>
  <c:spPr>
    <a:noFill/>
    <a:ln>
      <a:noFill/>
    </a:ln>
    <a:effectLst>
      <a:innerShdw blurRad="63500" dist="50800" dir="13500000">
        <a:prstClr val="black">
          <a:alpha val="50000"/>
        </a:prstClr>
      </a:innerShdw>
    </a:effectLst>
    <a:scene3d>
      <a:camera prst="orthographicFront"/>
      <a:lightRig rig="threePt" dir="t"/>
    </a:scene3d>
    <a:sp3d>
      <a:bevelT/>
      <a:bevelB/>
    </a:sp3d>
  </c:spPr>
  <c:txPr>
    <a:bodyPr/>
    <a:lstStyle/>
    <a:p>
      <a:pPr>
        <a:defRPr sz="776" b="0" i="0" u="none" strike="noStrike" baseline="0">
          <a:solidFill>
            <a:srgbClr val="000000"/>
          </a:solidFill>
          <a:latin typeface="Calibri"/>
          <a:ea typeface="Calibri"/>
          <a:cs typeface="Calibri"/>
        </a:defRPr>
      </a:pPr>
      <a:endParaRPr lang="es-A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600">
                <a:solidFill>
                  <a:schemeClr val="bg1"/>
                </a:solidFill>
                <a:latin typeface="Arial" panose="020B0604020202020204" pitchFamily="34" charset="0"/>
                <a:cs typeface="Arial" panose="020B0604020202020204" pitchFamily="34" charset="0"/>
              </a:defRPr>
            </a:pPr>
            <a:r>
              <a:rPr lang="es-AR" sz="1600" dirty="0">
                <a:solidFill>
                  <a:schemeClr val="bg1"/>
                </a:solidFill>
                <a:latin typeface="Arial" panose="020B0604020202020204" pitchFamily="34" charset="0"/>
                <a:cs typeface="Arial" panose="020B0604020202020204" pitchFamily="34" charset="0"/>
              </a:rPr>
              <a:t>¿Está controlada la violencia?</a:t>
            </a:r>
          </a:p>
        </c:rich>
      </c:tx>
      <c:layout>
        <c:manualLayout>
          <c:xMode val="edge"/>
          <c:yMode val="edge"/>
          <c:x val="0.2890651958974037"/>
          <c:y val="8.1391553328561198E-2"/>
        </c:manualLayout>
      </c:layout>
      <c:overlay val="0"/>
    </c:title>
    <c:autoTitleDeleted val="0"/>
    <c:view3D>
      <c:rotX val="30"/>
      <c:rotY val="223"/>
      <c:rAngAx val="0"/>
      <c:perspective val="30"/>
    </c:view3D>
    <c:floor>
      <c:thickness val="0"/>
    </c:floor>
    <c:sideWall>
      <c:thickness val="0"/>
    </c:sideWall>
    <c:backWall>
      <c:thickness val="0"/>
    </c:backWall>
    <c:plotArea>
      <c:layout>
        <c:manualLayout>
          <c:layoutTarget val="inner"/>
          <c:xMode val="edge"/>
          <c:yMode val="edge"/>
          <c:x val="8.2824911724939956E-2"/>
          <c:y val="0.2064585074813268"/>
          <c:w val="0.83823739568428735"/>
          <c:h val="0.67438381768354905"/>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layout>
                <c:manualLayout>
                  <c:x val="-0.14374873140857392"/>
                  <c:y val="0.12152299144425129"/>
                </c:manualLayout>
              </c:layout>
              <c:tx>
                <c:rich>
                  <a:bodyPr/>
                  <a:lstStyle/>
                  <a:p>
                    <a:pPr>
                      <a:defRPr sz="1800">
                        <a:solidFill>
                          <a:schemeClr val="bg1"/>
                        </a:solidFill>
                        <a:latin typeface="Arial" panose="020B0604020202020204" pitchFamily="34" charset="0"/>
                        <a:cs typeface="Arial" panose="020B0604020202020204" pitchFamily="34" charset="0"/>
                      </a:defRPr>
                    </a:pPr>
                    <a:r>
                      <a:rPr lang="en-US" dirty="0"/>
                      <a:t>Sí
98%</a:t>
                    </a:r>
                  </a:p>
                </c:rich>
              </c:tx>
              <c:numFmt formatCode="0%" sourceLinked="0"/>
              <c:spPr/>
              <c:showLegendKey val="0"/>
              <c:showVal val="0"/>
              <c:showCatName val="1"/>
              <c:showSerName val="0"/>
              <c:showPercent val="1"/>
              <c:showBubbleSize val="0"/>
            </c:dLbl>
            <c:dLbl>
              <c:idx val="1"/>
              <c:layout>
                <c:manualLayout>
                  <c:x val="2.795752333453741E-2"/>
                  <c:y val="-0.10742011793980298"/>
                </c:manualLayout>
              </c:layout>
              <c:showLegendKey val="0"/>
              <c:showVal val="0"/>
              <c:showCatName val="1"/>
              <c:showSerName val="0"/>
              <c:showPercent val="1"/>
              <c:showBubbleSize val="0"/>
            </c:dLbl>
            <c:dLbl>
              <c:idx val="2"/>
              <c:layout>
                <c:manualLayout>
                  <c:x val="5.5220691163604549E-2"/>
                  <c:y val="-0.22726713327500722"/>
                </c:manualLayout>
              </c:layout>
              <c:showLegendKey val="0"/>
              <c:showVal val="0"/>
              <c:showCatName val="1"/>
              <c:showSerName val="0"/>
              <c:showPercent val="1"/>
              <c:showBubbleSize val="0"/>
            </c:dLbl>
            <c:dLbl>
              <c:idx val="3"/>
              <c:layout>
                <c:manualLayout>
                  <c:x val="7.5988407699037613E-2"/>
                  <c:y val="-0.12583172936716244"/>
                </c:manualLayout>
              </c:layout>
              <c:showLegendKey val="0"/>
              <c:showVal val="0"/>
              <c:showCatName val="1"/>
              <c:showSerName val="0"/>
              <c:showPercent val="1"/>
              <c:showBubbleSize val="0"/>
            </c:dLbl>
            <c:dLbl>
              <c:idx val="4"/>
              <c:layout>
                <c:manualLayout>
                  <c:x val="-9.5279965004374453E-2"/>
                  <c:y val="0.10468824730242053"/>
                </c:manualLayout>
              </c:layout>
              <c:showLegendKey val="0"/>
              <c:showVal val="0"/>
              <c:showCatName val="1"/>
              <c:showSerName val="0"/>
              <c:showPercent val="1"/>
              <c:showBubbleSize val="0"/>
            </c:dLbl>
            <c:dLbl>
              <c:idx val="5"/>
              <c:layout>
                <c:manualLayout>
                  <c:x val="1.5109142607174103E-2"/>
                  <c:y val="-2.0504520268299796E-3"/>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 sourceLinked="0"/>
            <c:txPr>
              <a:bodyPr/>
              <a:lstStyle/>
              <a:p>
                <a:pPr>
                  <a:defRPr sz="1050">
                    <a:solidFill>
                      <a:schemeClr val="bg1"/>
                    </a:solidFill>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1"/>
          </c:dLbls>
          <c:cat>
            <c:strRef>
              <c:f>Hoja1!$B$628:$B$629</c:f>
              <c:strCache>
                <c:ptCount val="2"/>
                <c:pt idx="0">
                  <c:v>Sí</c:v>
                </c:pt>
                <c:pt idx="1">
                  <c:v>No</c:v>
                </c:pt>
              </c:strCache>
            </c:strRef>
          </c:cat>
          <c:val>
            <c:numRef>
              <c:f>Hoja1!$C$628:$C$629</c:f>
              <c:numCache>
                <c:formatCode>General</c:formatCode>
                <c:ptCount val="2"/>
                <c:pt idx="0">
                  <c:v>151</c:v>
                </c:pt>
                <c:pt idx="1">
                  <c:v>3</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a:solidFill>
                  <a:schemeClr val="bg1"/>
                </a:solidFill>
                <a:latin typeface="Arial" panose="020B0604020202020204" pitchFamily="34" charset="0"/>
                <a:cs typeface="Arial" panose="020B0604020202020204" pitchFamily="34" charset="0"/>
              </a:defRPr>
            </a:pPr>
            <a:r>
              <a:rPr lang="es-AR" dirty="0">
                <a:solidFill>
                  <a:schemeClr val="bg1"/>
                </a:solidFill>
                <a:latin typeface="Arial" panose="020B0604020202020204" pitchFamily="34" charset="0"/>
                <a:cs typeface="Arial" panose="020B0604020202020204" pitchFamily="34" charset="0"/>
              </a:rPr>
              <a:t>Frecuencia de la violencia</a:t>
            </a:r>
          </a:p>
        </c:rich>
      </c:tx>
      <c:layout>
        <c:manualLayout>
          <c:xMode val="edge"/>
          <c:yMode val="edge"/>
          <c:x val="0.257086827561189"/>
          <c:y val="6.7501487964562054E-2"/>
        </c:manualLayout>
      </c:layout>
      <c:overlay val="0"/>
    </c:title>
    <c:autoTitleDeleted val="0"/>
    <c:view3D>
      <c:rotX val="30"/>
      <c:rotY val="250"/>
      <c:rAngAx val="0"/>
      <c:perspective val="30"/>
    </c:view3D>
    <c:floor>
      <c:thickness val="0"/>
    </c:floor>
    <c:sideWall>
      <c:thickness val="0"/>
    </c:sideWall>
    <c:backWall>
      <c:thickness val="0"/>
    </c:backWall>
    <c:plotArea>
      <c:layout>
        <c:manualLayout>
          <c:layoutTarget val="inner"/>
          <c:xMode val="edge"/>
          <c:yMode val="edge"/>
          <c:x val="0.13037150843949386"/>
          <c:y val="0.25206451424055265"/>
          <c:w val="0.8180424534311852"/>
          <c:h val="0.65892454594026351"/>
        </c:manualLayout>
      </c:layout>
      <c:pie3DChart>
        <c:varyColors val="1"/>
        <c:ser>
          <c:idx val="0"/>
          <c:order val="0"/>
          <c:spPr>
            <a:effectLst>
              <a:innerShdw blurRad="63500" dist="50800" dir="13500000">
                <a:prstClr val="black">
                  <a:alpha val="50000"/>
                </a:prstClr>
              </a:innerShdw>
            </a:effectLst>
            <a:scene3d>
              <a:camera prst="orthographicFront"/>
              <a:lightRig rig="threePt" dir="t"/>
            </a:scene3d>
            <a:sp3d>
              <a:bevelT prst="relaxedInset"/>
              <a:bevelB w="101600" prst="riblet"/>
            </a:sp3d>
          </c:spPr>
          <c:dPt>
            <c:idx val="0"/>
            <c:bubble3D val="0"/>
            <c:spPr>
              <a:solidFill>
                <a:schemeClr val="accent2">
                  <a:lumMod val="50000"/>
                </a:schemeClr>
              </a:solidFill>
              <a:effectLst>
                <a:innerShdw blurRad="63500" dist="50800" dir="13500000">
                  <a:prstClr val="black">
                    <a:alpha val="50000"/>
                  </a:prstClr>
                </a:innerShdw>
              </a:effectLst>
              <a:scene3d>
                <a:camera prst="orthographicFront"/>
                <a:lightRig rig="threePt" dir="t"/>
              </a:scene3d>
              <a:sp3d>
                <a:bevelT prst="relaxedInset"/>
                <a:bevelB w="101600" prst="riblet"/>
              </a:sp3d>
            </c:spPr>
          </c:dPt>
          <c:dLbls>
            <c:dLbl>
              <c:idx val="0"/>
              <c:layout>
                <c:manualLayout>
                  <c:x val="0.1674329365079365"/>
                  <c:y val="2.9172500000000001E-2"/>
                </c:manualLayout>
              </c:layout>
              <c:tx>
                <c:rich>
                  <a:bodyPr/>
                  <a:lstStyle/>
                  <a:p>
                    <a:r>
                      <a:rPr lang="en-US" dirty="0" smtClean="0"/>
                      <a:t>CRÓNICA</a:t>
                    </a:r>
                    <a:r>
                      <a:rPr lang="en-US" dirty="0"/>
                      <a:t>
20%</a:t>
                    </a:r>
                  </a:p>
                </c:rich>
              </c:tx>
              <c:showLegendKey val="0"/>
              <c:showVal val="0"/>
              <c:showCatName val="1"/>
              <c:showSerName val="0"/>
              <c:showPercent val="1"/>
              <c:showBubbleSize val="0"/>
            </c:dLbl>
            <c:dLbl>
              <c:idx val="1"/>
              <c:layout>
                <c:manualLayout>
                  <c:x val="-0.2398888888888889"/>
                  <c:y val="7.5708055555555556E-2"/>
                </c:manualLayout>
              </c:layout>
              <c:tx>
                <c:rich>
                  <a:bodyPr/>
                  <a:lstStyle/>
                  <a:p>
                    <a:r>
                      <a:rPr lang="en-US" sz="1400" dirty="0" smtClean="0">
                        <a:latin typeface="Arial" panose="020B0604020202020204" pitchFamily="34" charset="0"/>
                        <a:cs typeface="Arial" panose="020B0604020202020204" pitchFamily="34" charset="0"/>
                      </a:rPr>
                      <a:t>EPISÓDICA</a:t>
                    </a:r>
                    <a:r>
                      <a:rPr lang="en-US" sz="1400" dirty="0">
                        <a:latin typeface="Arial" panose="020B0604020202020204" pitchFamily="34" charset="0"/>
                        <a:cs typeface="Arial" panose="020B0604020202020204" pitchFamily="34" charset="0"/>
                      </a:rPr>
                      <a:t>
68%</a:t>
                    </a:r>
                    <a:endParaRPr lang="en-US" sz="1800" dirty="0"/>
                  </a:p>
                </c:rich>
              </c:tx>
              <c:showLegendKey val="0"/>
              <c:showVal val="0"/>
              <c:showCatName val="1"/>
              <c:showSerName val="0"/>
              <c:showPercent val="1"/>
              <c:showBubbleSize val="0"/>
            </c:dLbl>
            <c:dLbl>
              <c:idx val="2"/>
              <c:layout>
                <c:manualLayout>
                  <c:x val="0.12329269841269841"/>
                  <c:y val="-0.14148222222222215"/>
                </c:manualLayout>
              </c:layout>
              <c:showLegendKey val="0"/>
              <c:showVal val="0"/>
              <c:showCatName val="1"/>
              <c:showSerName val="0"/>
              <c:showPercent val="1"/>
              <c:showBubbleSize val="0"/>
            </c:dLbl>
            <c:dLbl>
              <c:idx val="3"/>
              <c:layout>
                <c:manualLayout>
                  <c:x val="4.4395994190046729E-2"/>
                  <c:y val="-0.1802235047048987"/>
                </c:manualLayout>
              </c:layout>
              <c:showLegendKey val="0"/>
              <c:showVal val="0"/>
              <c:showCatName val="1"/>
              <c:showSerName val="0"/>
              <c:showPercent val="1"/>
              <c:showBubbleSize val="0"/>
            </c:dLbl>
            <c:dLbl>
              <c:idx val="4"/>
              <c:layout>
                <c:manualLayout>
                  <c:x val="0.14355304130672986"/>
                  <c:y val="-8.9087266572477744E-2"/>
                </c:manualLayout>
              </c:layout>
              <c:showLegendKey val="0"/>
              <c:showVal val="0"/>
              <c:showCatName val="1"/>
              <c:showSerName val="0"/>
              <c:showPercent val="1"/>
              <c:showBubbleSize val="0"/>
            </c:dLbl>
            <c:dLbl>
              <c:idx val="5"/>
              <c:layout>
                <c:manualLayout>
                  <c:x val="0.10951578625487357"/>
                  <c:y val="2.6019832165987071E-2"/>
                </c:manualLayout>
              </c:layout>
              <c:showLegendKey val="0"/>
              <c:showVal val="0"/>
              <c:showCatName val="1"/>
              <c:showSerName val="0"/>
              <c:showPercent val="1"/>
              <c:showBubbleSize val="0"/>
            </c:dLbl>
            <c:dLbl>
              <c:idx val="6"/>
              <c:layout>
                <c:manualLayout>
                  <c:x val="9.8653415895828656E-2"/>
                  <c:y val="0.13040237961126525"/>
                </c:manualLayout>
              </c:layout>
              <c:showLegendKey val="0"/>
              <c:showVal val="0"/>
              <c:showCatName val="1"/>
              <c:showSerName val="0"/>
              <c:showPercent val="1"/>
              <c:showBubbleSize val="0"/>
            </c:dLbl>
            <c:dLbl>
              <c:idx val="7"/>
              <c:layout>
                <c:manualLayout>
                  <c:x val="0.1164041485105624"/>
                  <c:y val="0.25331200901782325"/>
                </c:manualLayout>
              </c:layout>
              <c:showLegendKey val="0"/>
              <c:showVal val="0"/>
              <c:showCatName val="1"/>
              <c:showSerName val="0"/>
              <c:showPercent val="1"/>
              <c:showBubbleSize val="0"/>
            </c:dLbl>
            <c:dLbl>
              <c:idx val="8"/>
              <c:layout>
                <c:manualLayout>
                  <c:x val="0.12417154651785031"/>
                  <c:y val="0.38780680612198026"/>
                </c:manualLayout>
              </c:layout>
              <c:showLegendKey val="0"/>
              <c:showVal val="0"/>
              <c:showCatName val="1"/>
              <c:showSerName val="0"/>
              <c:showPercent val="1"/>
              <c:showBubbleSize val="0"/>
            </c:dLbl>
            <c:numFmt formatCode="0%" sourceLinked="0"/>
            <c:txPr>
              <a:bodyPr/>
              <a:lstStyle/>
              <a:p>
                <a:pPr>
                  <a:defRPr sz="1400">
                    <a:solidFill>
                      <a:schemeClr val="bg1"/>
                    </a:solidFill>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1"/>
          </c:dLbls>
          <c:cat>
            <c:strRef>
              <c:f>'[Gráfico en Microsoft Word]Hoja1'!$B$448:$B$450</c:f>
              <c:strCache>
                <c:ptCount val="3"/>
                <c:pt idx="0">
                  <c:v>CRONICA</c:v>
                </c:pt>
                <c:pt idx="1">
                  <c:v>EPISODICA</c:v>
                </c:pt>
                <c:pt idx="2">
                  <c:v>SIN DETERMINAR</c:v>
                </c:pt>
              </c:strCache>
            </c:strRef>
          </c:cat>
          <c:val>
            <c:numRef>
              <c:f>'[Gráfico en Microsoft Word]Hoja1'!$C$448:$C$450</c:f>
              <c:numCache>
                <c:formatCode>General</c:formatCode>
                <c:ptCount val="3"/>
                <c:pt idx="0">
                  <c:v>30</c:v>
                </c:pt>
                <c:pt idx="1">
                  <c:v>105</c:v>
                </c:pt>
                <c:pt idx="2">
                  <c:v>19</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cap="rnd">
      <a:noFill/>
    </a:ln>
    <a:effectLst>
      <a:innerShdw blurRad="63500" dist="50800" dir="13500000">
        <a:prstClr val="black">
          <a:alpha val="50000"/>
        </a:prstClr>
      </a:innerShdw>
    </a:effectLst>
    <a:scene3d>
      <a:camera prst="orthographicFront"/>
      <a:lightRig rig="threePt" dir="t"/>
    </a:scene3d>
    <a:sp3d>
      <a:bevelT/>
      <a:bevelB/>
    </a:sp3d>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solidFill>
                  <a:schemeClr val="bg1"/>
                </a:solidFill>
                <a:latin typeface="Arial" panose="020B0604020202020204" pitchFamily="34" charset="0"/>
                <a:cs typeface="Arial" panose="020B0604020202020204" pitchFamily="34" charset="0"/>
              </a:defRPr>
            </a:pPr>
            <a:r>
              <a:rPr lang="es-AR" dirty="0">
                <a:solidFill>
                  <a:schemeClr val="bg1"/>
                </a:solidFill>
                <a:latin typeface="Arial" panose="020B0604020202020204" pitchFamily="34" charset="0"/>
                <a:cs typeface="Arial" panose="020B0604020202020204" pitchFamily="34" charset="0"/>
              </a:rPr>
              <a:t>Capacidad de reflexión</a:t>
            </a: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33306935067114379"/>
          <c:y val="0.11941350738323381"/>
          <c:w val="0.63334789620699106"/>
          <c:h val="0.81172614914595198"/>
        </c:manualLayout>
      </c:layout>
      <c:bar3DChart>
        <c:barDir val="bar"/>
        <c:grouping val="percentStacked"/>
        <c:varyColors val="0"/>
        <c:ser>
          <c:idx val="0"/>
          <c:order val="0"/>
          <c:tx>
            <c:strRef>
              <c:f>Hoja3!$H$123</c:f>
              <c:strCache>
                <c:ptCount val="1"/>
                <c:pt idx="0">
                  <c:v>No</c:v>
                </c:pt>
              </c:strCache>
            </c:strRef>
          </c:tx>
          <c:invertIfNegative val="0"/>
          <c:dLbls>
            <c:txPr>
              <a:bodyPr/>
              <a:lstStyle/>
              <a:p>
                <a:pPr>
                  <a:defRPr>
                    <a:solidFill>
                      <a:schemeClr val="bg1"/>
                    </a:solidFill>
                  </a:defRPr>
                </a:pPr>
                <a:endParaRPr lang="es-AR"/>
              </a:p>
            </c:txPr>
            <c:showLegendKey val="0"/>
            <c:showVal val="1"/>
            <c:showCatName val="0"/>
            <c:showSerName val="1"/>
            <c:showPercent val="0"/>
            <c:showBubbleSize val="0"/>
            <c:showLeaderLines val="0"/>
          </c:dLbls>
          <c:cat>
            <c:strRef>
              <c:f>Hoja3!$I$122:$N$122</c:f>
              <c:strCache>
                <c:ptCount val="6"/>
                <c:pt idx="0">
                  <c:v>Registro emociones propias</c:v>
                </c:pt>
                <c:pt idx="1">
                  <c:v>Registro consecuencias</c:v>
                </c:pt>
                <c:pt idx="2">
                  <c:v>Registro del otro</c:v>
                </c:pt>
                <c:pt idx="3">
                  <c:v>Registro emociones propias</c:v>
                </c:pt>
                <c:pt idx="4">
                  <c:v>Registro consecuencias</c:v>
                </c:pt>
                <c:pt idx="5">
                  <c:v>Registro del otro</c:v>
                </c:pt>
              </c:strCache>
            </c:strRef>
          </c:cat>
          <c:val>
            <c:numRef>
              <c:f>Hoja3!$I$123:$N$123</c:f>
              <c:numCache>
                <c:formatCode>###0.0</c:formatCode>
                <c:ptCount val="6"/>
                <c:pt idx="0">
                  <c:v>5.8441558441558445</c:v>
                </c:pt>
                <c:pt idx="1">
                  <c:v>12.5</c:v>
                </c:pt>
                <c:pt idx="2">
                  <c:v>14.379084967320262</c:v>
                </c:pt>
                <c:pt idx="3">
                  <c:v>8.4415584415584419</c:v>
                </c:pt>
                <c:pt idx="4">
                  <c:v>16.883116883116884</c:v>
                </c:pt>
                <c:pt idx="5">
                  <c:v>19.205298013245034</c:v>
                </c:pt>
              </c:numCache>
            </c:numRef>
          </c:val>
        </c:ser>
        <c:ser>
          <c:idx val="1"/>
          <c:order val="1"/>
          <c:tx>
            <c:strRef>
              <c:f>Hoja3!$H$124</c:f>
              <c:strCache>
                <c:ptCount val="1"/>
                <c:pt idx="0">
                  <c:v>Si</c:v>
                </c:pt>
              </c:strCache>
            </c:strRef>
          </c:tx>
          <c:invertIfNegative val="0"/>
          <c:dLbls>
            <c:dLbl>
              <c:idx val="0"/>
              <c:layout>
                <c:manualLayout>
                  <c:x val="3.2660077131786883E-2"/>
                  <c:y val="-9.1222962328029161E-3"/>
                </c:manualLayout>
              </c:layout>
              <c:showLegendKey val="0"/>
              <c:showVal val="1"/>
              <c:showCatName val="0"/>
              <c:showSerName val="1"/>
              <c:showPercent val="0"/>
              <c:showBubbleSize val="0"/>
            </c:dLbl>
            <c:txPr>
              <a:bodyPr/>
              <a:lstStyle/>
              <a:p>
                <a:pPr>
                  <a:defRPr sz="1600">
                    <a:solidFill>
                      <a:schemeClr val="bg1"/>
                    </a:solidFill>
                    <a:latin typeface="Arial" panose="020B0604020202020204" pitchFamily="34" charset="0"/>
                    <a:cs typeface="Arial" panose="020B0604020202020204" pitchFamily="34" charset="0"/>
                  </a:defRPr>
                </a:pPr>
                <a:endParaRPr lang="es-AR"/>
              </a:p>
            </c:txPr>
            <c:showLegendKey val="0"/>
            <c:showVal val="1"/>
            <c:showCatName val="0"/>
            <c:showSerName val="1"/>
            <c:showPercent val="0"/>
            <c:showBubbleSize val="0"/>
            <c:showLeaderLines val="0"/>
          </c:dLbls>
          <c:cat>
            <c:strRef>
              <c:f>Hoja3!$I$122:$N$122</c:f>
              <c:strCache>
                <c:ptCount val="6"/>
                <c:pt idx="0">
                  <c:v>Registro emociones propias</c:v>
                </c:pt>
                <c:pt idx="1">
                  <c:v>Registro consecuencias</c:v>
                </c:pt>
                <c:pt idx="2">
                  <c:v>Registro del otro</c:v>
                </c:pt>
                <c:pt idx="3">
                  <c:v>Registro emociones propias</c:v>
                </c:pt>
                <c:pt idx="4">
                  <c:v>Registro consecuencias</c:v>
                </c:pt>
                <c:pt idx="5">
                  <c:v>Registro del otro</c:v>
                </c:pt>
              </c:strCache>
            </c:strRef>
          </c:cat>
          <c:val>
            <c:numRef>
              <c:f>Hoja3!$I$124:$N$124</c:f>
              <c:numCache>
                <c:formatCode>###0.0</c:formatCode>
                <c:ptCount val="6"/>
                <c:pt idx="0">
                  <c:v>94.15584415584415</c:v>
                </c:pt>
                <c:pt idx="1">
                  <c:v>87.5</c:v>
                </c:pt>
                <c:pt idx="2">
                  <c:v>85.620915032679733</c:v>
                </c:pt>
                <c:pt idx="3">
                  <c:v>91.558441558441558</c:v>
                </c:pt>
                <c:pt idx="4">
                  <c:v>83.116883116883116</c:v>
                </c:pt>
                <c:pt idx="5">
                  <c:v>80.794701986754973</c:v>
                </c:pt>
              </c:numCache>
            </c:numRef>
          </c:val>
        </c:ser>
        <c:dLbls>
          <c:showLegendKey val="0"/>
          <c:showVal val="0"/>
          <c:showCatName val="0"/>
          <c:showSerName val="0"/>
          <c:showPercent val="0"/>
          <c:showBubbleSize val="0"/>
        </c:dLbls>
        <c:gapWidth val="55"/>
        <c:gapDepth val="55"/>
        <c:shape val="cylinder"/>
        <c:axId val="144186368"/>
        <c:axId val="144188160"/>
        <c:axId val="0"/>
      </c:bar3DChart>
      <c:catAx>
        <c:axId val="144186368"/>
        <c:scaling>
          <c:orientation val="minMax"/>
        </c:scaling>
        <c:delete val="0"/>
        <c:axPos val="l"/>
        <c:majorTickMark val="none"/>
        <c:minorTickMark val="none"/>
        <c:tickLblPos val="nextTo"/>
        <c:txPr>
          <a:bodyPr/>
          <a:lstStyle/>
          <a:p>
            <a:pPr>
              <a:defRPr sz="1200">
                <a:solidFill>
                  <a:schemeClr val="bg1"/>
                </a:solidFill>
                <a:latin typeface="Arial" panose="020B0604020202020204" pitchFamily="34" charset="0"/>
                <a:cs typeface="Arial" panose="020B0604020202020204" pitchFamily="34" charset="0"/>
              </a:defRPr>
            </a:pPr>
            <a:endParaRPr lang="es-AR"/>
          </a:p>
        </c:txPr>
        <c:crossAx val="144188160"/>
        <c:crosses val="autoZero"/>
        <c:auto val="1"/>
        <c:lblAlgn val="ctr"/>
        <c:lblOffset val="100"/>
        <c:noMultiLvlLbl val="0"/>
      </c:catAx>
      <c:valAx>
        <c:axId val="144188160"/>
        <c:scaling>
          <c:orientation val="minMax"/>
        </c:scaling>
        <c:delete val="0"/>
        <c:axPos val="b"/>
        <c:majorGridlines/>
        <c:numFmt formatCode="0%" sourceLinked="1"/>
        <c:majorTickMark val="none"/>
        <c:minorTickMark val="none"/>
        <c:tickLblPos val="nextTo"/>
        <c:crossAx val="144186368"/>
        <c:crosses val="autoZero"/>
        <c:crossBetween val="between"/>
      </c:valAx>
    </c:plotArea>
    <c:plotVisOnly val="1"/>
    <c:dispBlanksAs val="gap"/>
    <c:showDLblsOverMax val="0"/>
  </c:chart>
  <c:spPr>
    <a:effectLst>
      <a:innerShdw blurRad="63500" dist="50800" dir="13500000">
        <a:prstClr val="black">
          <a:alpha val="50000"/>
        </a:prstClr>
      </a:innerShdw>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solidFill>
                  <a:schemeClr val="bg1"/>
                </a:solidFill>
                <a:latin typeface="Arial" panose="020B0604020202020204" pitchFamily="34" charset="0"/>
                <a:cs typeface="Arial" panose="020B0604020202020204" pitchFamily="34" charset="0"/>
              </a:defRPr>
            </a:pPr>
            <a:r>
              <a:rPr lang="es-AR" dirty="0">
                <a:solidFill>
                  <a:schemeClr val="bg1"/>
                </a:solidFill>
                <a:latin typeface="Arial" panose="020B0604020202020204" pitchFamily="34" charset="0"/>
                <a:cs typeface="Arial" panose="020B0604020202020204" pitchFamily="34" charset="0"/>
              </a:rPr>
              <a:t>Voluntad de cambio</a:t>
            </a: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45985401368104811"/>
          <c:y val="0.13641782407407407"/>
          <c:w val="0.51222604939843575"/>
          <c:h val="0.76966772194712774"/>
        </c:manualLayout>
      </c:layout>
      <c:bar3DChart>
        <c:barDir val="bar"/>
        <c:grouping val="percentStacked"/>
        <c:varyColors val="0"/>
        <c:ser>
          <c:idx val="0"/>
          <c:order val="0"/>
          <c:tx>
            <c:strRef>
              <c:f>Hoja3!$H$145</c:f>
              <c:strCache>
                <c:ptCount val="1"/>
                <c:pt idx="0">
                  <c:v>No</c:v>
                </c:pt>
              </c:strCache>
            </c:strRef>
          </c:tx>
          <c:invertIfNegative val="0"/>
          <c:dLbls>
            <c:txPr>
              <a:bodyPr/>
              <a:lstStyle/>
              <a:p>
                <a:pPr>
                  <a:defRPr sz="1000">
                    <a:solidFill>
                      <a:schemeClr val="bg1"/>
                    </a:solidFill>
                    <a:latin typeface="Arial" panose="020B0604020202020204" pitchFamily="34" charset="0"/>
                    <a:cs typeface="Arial" panose="020B0604020202020204" pitchFamily="34" charset="0"/>
                  </a:defRPr>
                </a:pPr>
                <a:endParaRPr lang="es-AR"/>
              </a:p>
            </c:txPr>
            <c:showLegendKey val="0"/>
            <c:showVal val="1"/>
            <c:showCatName val="0"/>
            <c:showSerName val="1"/>
            <c:showPercent val="0"/>
            <c:showBubbleSize val="0"/>
            <c:showLeaderLines val="0"/>
          </c:dLbls>
          <c:cat>
            <c:strRef>
              <c:f>Hoja3!$I$144:$N$144</c:f>
              <c:strCache>
                <c:ptCount val="6"/>
                <c:pt idx="0">
                  <c:v>Disponibilidad para el esfuerzo</c:v>
                </c:pt>
                <c:pt idx="1">
                  <c:v>Disponibilidad para el aprendizaje</c:v>
                </c:pt>
                <c:pt idx="2">
                  <c:v>Disponibilidad para búsqueda nuevo escenario</c:v>
                </c:pt>
                <c:pt idx="3">
                  <c:v>Disponibilidad para el esfuerzo</c:v>
                </c:pt>
                <c:pt idx="4">
                  <c:v>Disponibilidad para el aprendizaje</c:v>
                </c:pt>
                <c:pt idx="5">
                  <c:v>Disponibilidad para busqueda nuevo escenario</c:v>
                </c:pt>
              </c:strCache>
            </c:strRef>
          </c:cat>
          <c:val>
            <c:numRef>
              <c:f>Hoja3!$I$145:$N$145</c:f>
              <c:numCache>
                <c:formatCode>###0.0</c:formatCode>
                <c:ptCount val="6"/>
                <c:pt idx="0">
                  <c:v>7.096774193548387</c:v>
                </c:pt>
                <c:pt idx="1">
                  <c:v>10.596026490066226</c:v>
                </c:pt>
                <c:pt idx="2">
                  <c:v>9.2715231788079464</c:v>
                </c:pt>
                <c:pt idx="3">
                  <c:v>7.8431372549019605</c:v>
                </c:pt>
                <c:pt idx="4">
                  <c:v>10.135135135135135</c:v>
                </c:pt>
                <c:pt idx="5">
                  <c:v>13.013698630136986</c:v>
                </c:pt>
              </c:numCache>
            </c:numRef>
          </c:val>
        </c:ser>
        <c:ser>
          <c:idx val="1"/>
          <c:order val="1"/>
          <c:tx>
            <c:strRef>
              <c:f>Hoja3!$H$146</c:f>
              <c:strCache>
                <c:ptCount val="1"/>
                <c:pt idx="0">
                  <c:v>Si</c:v>
                </c:pt>
              </c:strCache>
            </c:strRef>
          </c:tx>
          <c:invertIfNegative val="0"/>
          <c:dLbls>
            <c:txPr>
              <a:bodyPr/>
              <a:lstStyle/>
              <a:p>
                <a:pPr>
                  <a:defRPr sz="1600">
                    <a:solidFill>
                      <a:schemeClr val="bg1"/>
                    </a:solidFill>
                    <a:latin typeface="Arial" panose="020B0604020202020204" pitchFamily="34" charset="0"/>
                    <a:cs typeface="Arial" panose="020B0604020202020204" pitchFamily="34" charset="0"/>
                  </a:defRPr>
                </a:pPr>
                <a:endParaRPr lang="es-AR"/>
              </a:p>
            </c:txPr>
            <c:showLegendKey val="0"/>
            <c:showVal val="1"/>
            <c:showCatName val="0"/>
            <c:showSerName val="1"/>
            <c:showPercent val="0"/>
            <c:showBubbleSize val="0"/>
            <c:showLeaderLines val="0"/>
          </c:dLbls>
          <c:cat>
            <c:strRef>
              <c:f>Hoja3!$I$144:$N$144</c:f>
              <c:strCache>
                <c:ptCount val="6"/>
                <c:pt idx="0">
                  <c:v>Disponibilidad para el esfuerzo</c:v>
                </c:pt>
                <c:pt idx="1">
                  <c:v>Disponibilidad para el aprendizaje</c:v>
                </c:pt>
                <c:pt idx="2">
                  <c:v>Disponibilidad para búsqueda nuevo escenario</c:v>
                </c:pt>
                <c:pt idx="3">
                  <c:v>Disponibilidad para el esfuerzo</c:v>
                </c:pt>
                <c:pt idx="4">
                  <c:v>Disponibilidad para el aprendizaje</c:v>
                </c:pt>
                <c:pt idx="5">
                  <c:v>Disponibilidad para busqueda nuevo escenario</c:v>
                </c:pt>
              </c:strCache>
            </c:strRef>
          </c:cat>
          <c:val>
            <c:numRef>
              <c:f>Hoja3!$I$146:$N$146</c:f>
              <c:numCache>
                <c:formatCode>###0.0</c:formatCode>
                <c:ptCount val="6"/>
                <c:pt idx="0">
                  <c:v>92.903225806451616</c:v>
                </c:pt>
                <c:pt idx="1">
                  <c:v>89.403973509933778</c:v>
                </c:pt>
                <c:pt idx="2">
                  <c:v>90.728476821192046</c:v>
                </c:pt>
                <c:pt idx="3">
                  <c:v>92.156862745098039</c:v>
                </c:pt>
                <c:pt idx="4">
                  <c:v>89.86486486486487</c:v>
                </c:pt>
                <c:pt idx="5">
                  <c:v>86.986301369863014</c:v>
                </c:pt>
              </c:numCache>
            </c:numRef>
          </c:val>
        </c:ser>
        <c:dLbls>
          <c:showLegendKey val="0"/>
          <c:showVal val="0"/>
          <c:showCatName val="0"/>
          <c:showSerName val="0"/>
          <c:showPercent val="0"/>
          <c:showBubbleSize val="0"/>
        </c:dLbls>
        <c:gapWidth val="55"/>
        <c:gapDepth val="55"/>
        <c:shape val="cylinder"/>
        <c:axId val="144612352"/>
        <c:axId val="144618240"/>
        <c:axId val="0"/>
      </c:bar3DChart>
      <c:catAx>
        <c:axId val="144612352"/>
        <c:scaling>
          <c:orientation val="minMax"/>
        </c:scaling>
        <c:delete val="0"/>
        <c:axPos val="l"/>
        <c:majorTickMark val="none"/>
        <c:minorTickMark val="none"/>
        <c:tickLblPos val="nextTo"/>
        <c:txPr>
          <a:bodyPr/>
          <a:lstStyle/>
          <a:p>
            <a:pPr>
              <a:defRPr sz="1100">
                <a:solidFill>
                  <a:schemeClr val="bg1"/>
                </a:solidFill>
                <a:latin typeface="Arial" panose="020B0604020202020204" pitchFamily="34" charset="0"/>
                <a:cs typeface="Arial" panose="020B0604020202020204" pitchFamily="34" charset="0"/>
              </a:defRPr>
            </a:pPr>
            <a:endParaRPr lang="es-AR"/>
          </a:p>
        </c:txPr>
        <c:crossAx val="144618240"/>
        <c:crosses val="autoZero"/>
        <c:auto val="1"/>
        <c:lblAlgn val="ctr"/>
        <c:lblOffset val="100"/>
        <c:noMultiLvlLbl val="0"/>
      </c:catAx>
      <c:valAx>
        <c:axId val="144618240"/>
        <c:scaling>
          <c:orientation val="minMax"/>
        </c:scaling>
        <c:delete val="0"/>
        <c:axPos val="b"/>
        <c:majorGridlines/>
        <c:numFmt formatCode="0%" sourceLinked="1"/>
        <c:majorTickMark val="none"/>
        <c:minorTickMark val="none"/>
        <c:tickLblPos val="nextTo"/>
        <c:crossAx val="144612352"/>
        <c:crosses val="autoZero"/>
        <c:crossBetween val="between"/>
      </c:valAx>
    </c:plotArea>
    <c:plotVisOnly val="1"/>
    <c:dispBlanksAs val="gap"/>
    <c:showDLblsOverMax val="0"/>
  </c:chart>
  <c:spPr>
    <a:effectLst>
      <a:innerShdw blurRad="63500" dist="50800" dir="13500000">
        <a:prstClr val="black">
          <a:alpha val="50000"/>
        </a:prstClr>
      </a:innerShdw>
    </a:effectLst>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AR"/>
  <c:roundedCorners val="1"/>
  <mc:AlternateContent xmlns:mc="http://schemas.openxmlformats.org/markup-compatibility/2006">
    <mc:Choice xmlns:c14="http://schemas.microsoft.com/office/drawing/2007/8/2/chart" Requires="c14">
      <c14:style val="136"/>
    </mc:Choice>
    <mc:Fallback>
      <c:style val="36"/>
    </mc:Fallback>
  </mc:AlternateContent>
  <c:chart>
    <c:title>
      <c:tx>
        <c:rich>
          <a:bodyPr/>
          <a:lstStyle/>
          <a:p>
            <a:pPr>
              <a:defRPr>
                <a:solidFill>
                  <a:schemeClr val="bg1"/>
                </a:solidFill>
                <a:latin typeface="Arial" panose="020B0604020202020204" pitchFamily="34" charset="0"/>
                <a:cs typeface="Arial" panose="020B0604020202020204" pitchFamily="34" charset="0"/>
              </a:defRPr>
            </a:pPr>
            <a:r>
              <a:rPr lang="es-AR" dirty="0">
                <a:solidFill>
                  <a:schemeClr val="bg1"/>
                </a:solidFill>
                <a:latin typeface="Arial" panose="020B0604020202020204" pitchFamily="34" charset="0"/>
                <a:cs typeface="Arial" panose="020B0604020202020204" pitchFamily="34" charset="0"/>
              </a:rPr>
              <a:t>Asesorados legalmente</a:t>
            </a:r>
          </a:p>
        </c:rich>
      </c:tx>
      <c:overlay val="0"/>
    </c:title>
    <c:autoTitleDeleted val="0"/>
    <c:view3D>
      <c:rotX val="15"/>
      <c:rotY val="20"/>
      <c:rAngAx val="1"/>
    </c:view3D>
    <c:floor>
      <c:thickness val="0"/>
    </c:floor>
    <c:sideWall>
      <c:thickness val="0"/>
    </c:sideWall>
    <c:backWall>
      <c:thickness val="0"/>
    </c:backWall>
    <c:plotArea>
      <c:layout/>
      <c:bar3DChart>
        <c:barDir val="bar"/>
        <c:grouping val="percentStacked"/>
        <c:varyColors val="0"/>
        <c:ser>
          <c:idx val="0"/>
          <c:order val="0"/>
          <c:tx>
            <c:strRef>
              <c:f>Hoja3!$L$160</c:f>
              <c:strCache>
                <c:ptCount val="1"/>
                <c:pt idx="0">
                  <c:v>Sí </c:v>
                </c:pt>
              </c:strCache>
            </c:strRef>
          </c:tx>
          <c:invertIfNegative val="0"/>
          <c:dLbls>
            <c:txPr>
              <a:bodyPr/>
              <a:lstStyle/>
              <a:p>
                <a:pPr>
                  <a:defRPr sz="1600">
                    <a:solidFill>
                      <a:schemeClr val="bg1"/>
                    </a:solidFill>
                    <a:latin typeface="Arial" panose="020B0604020202020204" pitchFamily="34" charset="0"/>
                    <a:cs typeface="Arial" panose="020B0604020202020204" pitchFamily="34" charset="0"/>
                  </a:defRPr>
                </a:pPr>
                <a:endParaRPr lang="es-AR"/>
              </a:p>
            </c:txPr>
            <c:showLegendKey val="0"/>
            <c:showVal val="1"/>
            <c:showCatName val="0"/>
            <c:showSerName val="1"/>
            <c:showPercent val="0"/>
            <c:showBubbleSize val="0"/>
            <c:showLeaderLines val="0"/>
          </c:dLbls>
          <c:cat>
            <c:strRef>
              <c:f>Hoja3!$K$161:$K$162</c:f>
              <c:strCache>
                <c:ptCount val="2"/>
                <c:pt idx="0">
                  <c:v>Requirente</c:v>
                </c:pt>
                <c:pt idx="1">
                  <c:v>Requerido</c:v>
                </c:pt>
              </c:strCache>
            </c:strRef>
          </c:cat>
          <c:val>
            <c:numRef>
              <c:f>Hoja3!$L$161:$L$162</c:f>
              <c:numCache>
                <c:formatCode>0%</c:formatCode>
                <c:ptCount val="2"/>
                <c:pt idx="0">
                  <c:v>1</c:v>
                </c:pt>
                <c:pt idx="1">
                  <c:v>1</c:v>
                </c:pt>
              </c:numCache>
            </c:numRef>
          </c:val>
        </c:ser>
        <c:dLbls>
          <c:showLegendKey val="0"/>
          <c:showVal val="1"/>
          <c:showCatName val="0"/>
          <c:showSerName val="0"/>
          <c:showPercent val="0"/>
          <c:showBubbleSize val="0"/>
        </c:dLbls>
        <c:gapWidth val="95"/>
        <c:gapDepth val="95"/>
        <c:shape val="cylinder"/>
        <c:axId val="145174912"/>
        <c:axId val="145177600"/>
        <c:axId val="0"/>
      </c:bar3DChart>
      <c:catAx>
        <c:axId val="145174912"/>
        <c:scaling>
          <c:orientation val="minMax"/>
        </c:scaling>
        <c:delete val="0"/>
        <c:axPos val="l"/>
        <c:majorTickMark val="none"/>
        <c:minorTickMark val="none"/>
        <c:tickLblPos val="nextTo"/>
        <c:txPr>
          <a:bodyPr/>
          <a:lstStyle/>
          <a:p>
            <a:pPr>
              <a:defRPr sz="1600" b="1">
                <a:solidFill>
                  <a:schemeClr val="bg1"/>
                </a:solidFill>
                <a:latin typeface="Arial" panose="020B0604020202020204" pitchFamily="34" charset="0"/>
                <a:cs typeface="Arial" panose="020B0604020202020204" pitchFamily="34" charset="0"/>
              </a:defRPr>
            </a:pPr>
            <a:endParaRPr lang="es-AR"/>
          </a:p>
        </c:txPr>
        <c:crossAx val="145177600"/>
        <c:crosses val="autoZero"/>
        <c:auto val="1"/>
        <c:lblAlgn val="ctr"/>
        <c:lblOffset val="100"/>
        <c:noMultiLvlLbl val="0"/>
      </c:catAx>
      <c:valAx>
        <c:axId val="145177600"/>
        <c:scaling>
          <c:orientation val="minMax"/>
        </c:scaling>
        <c:delete val="1"/>
        <c:axPos val="b"/>
        <c:numFmt formatCode="0%" sourceLinked="1"/>
        <c:majorTickMark val="out"/>
        <c:minorTickMark val="none"/>
        <c:tickLblPos val="nextTo"/>
        <c:crossAx val="145174912"/>
        <c:crosses val="autoZero"/>
        <c:crossBetween val="between"/>
      </c:valAx>
    </c:plotArea>
    <c:plotVisOnly val="1"/>
    <c:dispBlanksAs val="gap"/>
    <c:showDLblsOverMax val="0"/>
  </c:chart>
  <c:spPr>
    <a:noFill/>
    <a:effectLst>
      <a:innerShdw blurRad="63500" dist="50800" dir="13500000">
        <a:prstClr val="black">
          <a:alpha val="50000"/>
        </a:prstClr>
      </a:innerShdw>
    </a:effectLst>
    <a:scene3d>
      <a:camera prst="orthographicFront"/>
      <a:lightRig rig="threePt" dir="t"/>
    </a:scene3d>
    <a:sp3d>
      <a:bevelT/>
      <a:bevelB/>
    </a:sp3d>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0.143</cdr:x>
      <cdr:y>0.36519</cdr:y>
    </cdr:from>
    <cdr:to>
      <cdr:x>0.44892</cdr:x>
      <cdr:y>0.46955</cdr:y>
    </cdr:to>
    <cdr:sp macro="" textlink="">
      <cdr:nvSpPr>
        <cdr:cNvPr id="2" name="1 CuadroTexto"/>
        <cdr:cNvSpPr txBox="1"/>
      </cdr:nvSpPr>
      <cdr:spPr>
        <a:xfrm xmlns:a="http://schemas.openxmlformats.org/drawingml/2006/main">
          <a:off x="875130" y="1511873"/>
          <a:ext cx="1872260" cy="4320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AR" sz="1100" dirty="0"/>
        </a:p>
      </cdr:txBody>
    </cdr:sp>
  </cdr:relSizeAnchor>
  <cdr:relSizeAnchor xmlns:cdr="http://schemas.openxmlformats.org/drawingml/2006/chartDrawing">
    <cdr:from>
      <cdr:x>0.11946</cdr:x>
      <cdr:y>0.39997</cdr:y>
    </cdr:from>
    <cdr:to>
      <cdr:x>0.42539</cdr:x>
      <cdr:y>0.45216</cdr:y>
    </cdr:to>
    <cdr:sp macro="" textlink="">
      <cdr:nvSpPr>
        <cdr:cNvPr id="3" name="2 CuadroTexto"/>
        <cdr:cNvSpPr txBox="1"/>
      </cdr:nvSpPr>
      <cdr:spPr>
        <a:xfrm xmlns:a="http://schemas.openxmlformats.org/drawingml/2006/main">
          <a:off x="731110" y="1655893"/>
          <a:ext cx="1872260" cy="2160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AR"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0.01354</cdr:x>
      <cdr:y>0.56675</cdr:y>
    </cdr:from>
    <cdr:to>
      <cdr:x>0.04211</cdr:x>
      <cdr:y>0.94434</cdr:y>
    </cdr:to>
    <cdr:sp macro="" textlink="">
      <cdr:nvSpPr>
        <cdr:cNvPr id="2" name="23 CuadroTexto"/>
        <cdr:cNvSpPr txBox="1"/>
      </cdr:nvSpPr>
      <cdr:spPr>
        <a:xfrm xmlns:a="http://schemas.openxmlformats.org/drawingml/2006/main">
          <a:off x="107687" y="2448340"/>
          <a:ext cx="227337" cy="16312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es-AR" sz="1000" b="1" dirty="0" smtClean="0">
              <a:solidFill>
                <a:schemeClr val="bg1"/>
              </a:solidFill>
            </a:rPr>
            <a:t>Requirente</a:t>
          </a:r>
          <a:endParaRPr lang="es-AR" sz="1000" b="1" dirty="0">
            <a:solidFill>
              <a:schemeClr val="bg1"/>
            </a:solidFill>
          </a:endParaRPr>
        </a:p>
      </cdr:txBody>
    </cdr:sp>
  </cdr:relSizeAnchor>
  <cdr:relSizeAnchor xmlns:cdr="http://schemas.openxmlformats.org/drawingml/2006/chartDrawing">
    <cdr:from>
      <cdr:x>0.04763</cdr:x>
      <cdr:y>0.20003</cdr:y>
    </cdr:from>
    <cdr:to>
      <cdr:x>0.08564</cdr:x>
      <cdr:y>0.53341</cdr:y>
    </cdr:to>
    <cdr:sp macro="" textlink="">
      <cdr:nvSpPr>
        <cdr:cNvPr id="3" name="2 Abrir llave"/>
        <cdr:cNvSpPr/>
      </cdr:nvSpPr>
      <cdr:spPr>
        <a:xfrm xmlns:a="http://schemas.openxmlformats.org/drawingml/2006/main">
          <a:off x="360050" y="864120"/>
          <a:ext cx="287417" cy="1440200"/>
        </a:xfrm>
        <a:prstGeom xmlns:a="http://schemas.openxmlformats.org/drawingml/2006/main" prst="leftBrace">
          <a:avLst/>
        </a:prstGeom>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s-E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xmlns:a="http://schemas.openxmlformats.org/drawingml/2006/main">
          <a:pPr algn="ctr"/>
          <a:endParaRPr lang="es-AR" dirty="0"/>
        </a:p>
      </cdr:txBody>
    </cdr:sp>
  </cdr:relSizeAnchor>
  <cdr:relSizeAnchor xmlns:cdr="http://schemas.openxmlformats.org/drawingml/2006/chartDrawing">
    <cdr:from>
      <cdr:x>0.04974</cdr:x>
      <cdr:y>0.56683</cdr:y>
    </cdr:from>
    <cdr:to>
      <cdr:x>0.08775</cdr:x>
      <cdr:y>0.96689</cdr:y>
    </cdr:to>
    <cdr:sp macro="" textlink="">
      <cdr:nvSpPr>
        <cdr:cNvPr id="4" name="2 Abrir llave"/>
        <cdr:cNvSpPr/>
      </cdr:nvSpPr>
      <cdr:spPr>
        <a:xfrm xmlns:a="http://schemas.openxmlformats.org/drawingml/2006/main">
          <a:off x="395677" y="2448708"/>
          <a:ext cx="302460" cy="1728240"/>
        </a:xfrm>
        <a:prstGeom xmlns:a="http://schemas.openxmlformats.org/drawingml/2006/main" prst="leftBrace">
          <a:avLst/>
        </a:prstGeom>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s-E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xmlns:a="http://schemas.openxmlformats.org/drawingml/2006/main">
          <a:pPr algn="ctr"/>
          <a:endParaRPr lang="es-AR"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2"/>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AR" dirty="0"/>
          </a:p>
        </p:txBody>
      </p:sp>
      <p:sp>
        <p:nvSpPr>
          <p:cNvPr id="3" name="2 Marcador de fecha"/>
          <p:cNvSpPr>
            <a:spLocks noGrp="1"/>
          </p:cNvSpPr>
          <p:nvPr>
            <p:ph type="dt" sz="quarter" idx="1"/>
          </p:nvPr>
        </p:nvSpPr>
        <p:spPr>
          <a:xfrm>
            <a:off x="3849688" y="2"/>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8C524BD-21D0-4EB3-ACA6-E414318C2802}" type="datetimeFigureOut">
              <a:rPr lang="es-AR"/>
              <a:pPr>
                <a:defRPr/>
              </a:pPr>
              <a:t>30/10/2018</a:t>
            </a:fld>
            <a:endParaRPr lang="es-AR" dirty="0"/>
          </a:p>
        </p:txBody>
      </p:sp>
      <p:sp>
        <p:nvSpPr>
          <p:cNvPr id="4" name="3 Marcador de pie de página"/>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AR" dirty="0"/>
          </a:p>
        </p:txBody>
      </p:sp>
      <p:sp>
        <p:nvSpPr>
          <p:cNvPr id="5" name="4 Marcador de número de diapositiva"/>
          <p:cNvSpPr>
            <a:spLocks noGrp="1"/>
          </p:cNvSpPr>
          <p:nvPr>
            <p:ph type="sldNum" sz="quarter" idx="3"/>
          </p:nvPr>
        </p:nvSpPr>
        <p:spPr>
          <a:xfrm>
            <a:off x="3849688" y="9428164"/>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46A17C0-6489-4F86-B79E-21FDF70576AB}" type="slidenum">
              <a:rPr lang="es-AR"/>
              <a:pPr>
                <a:defRPr/>
              </a:pPr>
              <a:t>‹Nº›</a:t>
            </a:fld>
            <a:endParaRPr lang="es-AR" dirty="0"/>
          </a:p>
        </p:txBody>
      </p:sp>
    </p:spTree>
    <p:extLst>
      <p:ext uri="{BB962C8B-B14F-4D97-AF65-F5344CB8AC3E}">
        <p14:creationId xmlns:p14="http://schemas.microsoft.com/office/powerpoint/2010/main" val="23091531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2"/>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AR" dirty="0"/>
          </a:p>
        </p:txBody>
      </p:sp>
      <p:sp>
        <p:nvSpPr>
          <p:cNvPr id="3" name="2 Marcador de fecha"/>
          <p:cNvSpPr>
            <a:spLocks noGrp="1"/>
          </p:cNvSpPr>
          <p:nvPr>
            <p:ph type="dt" idx="1"/>
          </p:nvPr>
        </p:nvSpPr>
        <p:spPr>
          <a:xfrm>
            <a:off x="3849688" y="2"/>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42C4223-BFD0-423A-8AEF-1AF670CDF96B}" type="datetimeFigureOut">
              <a:rPr lang="es-AR"/>
              <a:pPr>
                <a:defRPr/>
              </a:pPr>
              <a:t>30/10/2018</a:t>
            </a:fld>
            <a:endParaRPr lang="es-AR"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AR" noProof="0" dirty="0"/>
          </a:p>
        </p:txBody>
      </p:sp>
      <p:sp>
        <p:nvSpPr>
          <p:cNvPr id="5" name="4 Marcador de notas"/>
          <p:cNvSpPr>
            <a:spLocks noGrp="1"/>
          </p:cNvSpPr>
          <p:nvPr>
            <p:ph type="body" sz="quarter" idx="3"/>
          </p:nvPr>
        </p:nvSpPr>
        <p:spPr>
          <a:xfrm>
            <a:off x="679452" y="4714877"/>
            <a:ext cx="5438775" cy="4467225"/>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a:p>
        </p:txBody>
      </p:sp>
      <p:sp>
        <p:nvSpPr>
          <p:cNvPr id="6" name="5 Marcador de pie de página"/>
          <p:cNvSpPr>
            <a:spLocks noGrp="1"/>
          </p:cNvSpPr>
          <p:nvPr>
            <p:ph type="ftr" sz="quarter" idx="4"/>
          </p:nvPr>
        </p:nvSpPr>
        <p:spPr>
          <a:xfrm>
            <a:off x="0" y="9428164"/>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AR" dirty="0"/>
          </a:p>
        </p:txBody>
      </p:sp>
      <p:sp>
        <p:nvSpPr>
          <p:cNvPr id="7" name="6 Marcador de número de diapositiva"/>
          <p:cNvSpPr>
            <a:spLocks noGrp="1"/>
          </p:cNvSpPr>
          <p:nvPr>
            <p:ph type="sldNum" sz="quarter" idx="5"/>
          </p:nvPr>
        </p:nvSpPr>
        <p:spPr>
          <a:xfrm>
            <a:off x="3849688" y="9428164"/>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B9A656D-0AD0-4BF0-BA3E-F2A21F228332}" type="slidenum">
              <a:rPr lang="es-AR"/>
              <a:pPr>
                <a:defRPr/>
              </a:pPr>
              <a:t>‹Nº›</a:t>
            </a:fld>
            <a:endParaRPr lang="es-AR" dirty="0"/>
          </a:p>
        </p:txBody>
      </p:sp>
      <p:sp>
        <p:nvSpPr>
          <p:cNvPr id="8" name="7 Rectángulo"/>
          <p:cNvSpPr/>
          <p:nvPr/>
        </p:nvSpPr>
        <p:spPr>
          <a:xfrm>
            <a:off x="1526577" y="2082919"/>
            <a:ext cx="3397250" cy="1708160"/>
          </a:xfrm>
          <a:prstGeom prst="rect">
            <a:avLst/>
          </a:prstGeom>
        </p:spPr>
        <p:txBody>
          <a:bodyPr>
            <a:spAutoFit/>
          </a:bodyPr>
          <a:lstStyle/>
          <a:p>
            <a:pPr algn="just" fontAlgn="auto">
              <a:spcBef>
                <a:spcPts val="580"/>
              </a:spcBef>
              <a:spcAft>
                <a:spcPts val="0"/>
              </a:spcAft>
              <a:buFont typeface="Wingdings 2"/>
              <a:buNone/>
              <a:defRPr/>
            </a:pPr>
            <a:endParaRPr lang="es-ES" sz="1000" dirty="0" smtClean="0">
              <a:solidFill>
                <a:schemeClr val="bg1"/>
              </a:solidFill>
            </a:endParaRPr>
          </a:p>
          <a:p>
            <a:pPr algn="just" fontAlgn="auto">
              <a:spcBef>
                <a:spcPts val="580"/>
              </a:spcBef>
              <a:spcAft>
                <a:spcPts val="0"/>
              </a:spcAft>
              <a:buFont typeface="Wingdings 2"/>
              <a:buNone/>
              <a:defRPr/>
            </a:pPr>
            <a:r>
              <a:rPr lang="es-ES" sz="1800" dirty="0" smtClean="0">
                <a:solidFill>
                  <a:schemeClr val="bg1"/>
                </a:solidFill>
              </a:rPr>
              <a:t> Siendo este a nuestro parecer el dato más relevante, satisfactorio y que da significado y consistencia a nuestra investigación.</a:t>
            </a:r>
            <a:endParaRPr lang="es-ES" sz="1800" dirty="0">
              <a:solidFill>
                <a:schemeClr val="bg1"/>
              </a:solidFill>
            </a:endParaRPr>
          </a:p>
        </p:txBody>
      </p:sp>
    </p:spTree>
    <p:extLst>
      <p:ext uri="{BB962C8B-B14F-4D97-AF65-F5344CB8AC3E}">
        <p14:creationId xmlns:p14="http://schemas.microsoft.com/office/powerpoint/2010/main" val="1666371931"/>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Tree>
    <p:extLst>
      <p:ext uri="{BB962C8B-B14F-4D97-AF65-F5344CB8AC3E}">
        <p14:creationId xmlns:p14="http://schemas.microsoft.com/office/powerpoint/2010/main" val="422564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EXPLICAR UN POCO: nos propusimos</a:t>
            </a:r>
            <a:r>
              <a:rPr lang="es-AR" baseline="0" dirty="0" smtClean="0"/>
              <a:t> explorar el nivel de efectividad en la cantidad de acuerdos que alcanzábamos en estos casos.. Y vimos que</a:t>
            </a:r>
            <a:endParaRPr lang="es-AR" dirty="0" smtClean="0"/>
          </a:p>
          <a:p>
            <a:endParaRPr lang="es-AR" dirty="0" smtClean="0"/>
          </a:p>
          <a:p>
            <a:endParaRPr lang="es-AR" dirty="0" smtClean="0"/>
          </a:p>
          <a:p>
            <a:r>
              <a:rPr lang="es-AR" dirty="0" smtClean="0"/>
              <a:t>Del total de casos de violencia analizados</a:t>
            </a:r>
            <a:r>
              <a:rPr lang="es-AR" baseline="0" dirty="0" smtClean="0"/>
              <a:t> e</a:t>
            </a:r>
            <a:r>
              <a:rPr lang="es-AR" dirty="0" smtClean="0"/>
              <a:t>n el 34% no se pudo sentar a las partes (suspendidas,</a:t>
            </a:r>
            <a:r>
              <a:rPr lang="es-AR" baseline="0" dirty="0" smtClean="0"/>
              <a:t> incomparecencias, falta de voluntad, etc)</a:t>
            </a:r>
            <a:r>
              <a:rPr lang="es-AR" dirty="0" smtClean="0"/>
              <a:t>, y si en el 66% (72 casos).</a:t>
            </a:r>
            <a:r>
              <a:rPr lang="es-AR" baseline="0" dirty="0" smtClean="0"/>
              <a:t> Del total de casos efectivamente mediados se lograron acuerdos en el 97% (69 casos)  </a:t>
            </a:r>
          </a:p>
          <a:p>
            <a:endParaRPr lang="es-AR" baseline="0" dirty="0" smtClean="0"/>
          </a:p>
          <a:p>
            <a:endParaRPr lang="es-AR" baseline="0" dirty="0" smtClean="0"/>
          </a:p>
          <a:p>
            <a:r>
              <a:rPr lang="es-AR" baseline="0" dirty="0" smtClean="0"/>
              <a:t>decir lento y claro este universo….</a:t>
            </a:r>
            <a:endParaRPr lang="es-AR" dirty="0"/>
          </a:p>
        </p:txBody>
      </p:sp>
    </p:spTree>
    <p:extLst>
      <p:ext uri="{BB962C8B-B14F-4D97-AF65-F5344CB8AC3E}">
        <p14:creationId xmlns:p14="http://schemas.microsoft.com/office/powerpoint/2010/main" val="3003936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smtClean="0"/>
          </a:p>
          <a:p>
            <a:endParaRPr lang="es-AR" dirty="0" smtClean="0"/>
          </a:p>
          <a:p>
            <a:r>
              <a:rPr lang="es-AR" dirty="0" smtClean="0"/>
              <a:t>Además de medir la cantidad de acuerdos</a:t>
            </a:r>
            <a:r>
              <a:rPr lang="es-AR" baseline="0" dirty="0" smtClean="0"/>
              <a:t> pudimos verificar que estos acuerdos se cumplían y sostenían en el tiempo</a:t>
            </a:r>
          </a:p>
          <a:p>
            <a:endParaRPr lang="es-AR" dirty="0" smtClean="0"/>
          </a:p>
          <a:p>
            <a:r>
              <a:rPr lang="es-AR" dirty="0" smtClean="0"/>
              <a:t>Del total de 69  casos mediados,</a:t>
            </a:r>
            <a:r>
              <a:rPr lang="es-AR" baseline="0" dirty="0" smtClean="0"/>
              <a:t> en 62 o sea en el 90% se pudo sostener el acuerdo alcanzado.</a:t>
            </a:r>
          </a:p>
          <a:p>
            <a:endParaRPr lang="es-AR" baseline="0" dirty="0" smtClean="0"/>
          </a:p>
          <a:p>
            <a:r>
              <a:rPr lang="es-ES" sz="1200" kern="1200" dirty="0" smtClean="0">
                <a:solidFill>
                  <a:schemeClr val="tx1"/>
                </a:solidFill>
                <a:effectLst/>
                <a:latin typeface="+mn-lt"/>
                <a:ea typeface="+mn-ea"/>
                <a:cs typeface="+mn-cs"/>
              </a:rPr>
              <a:t>Con este estudio exploratorio se pudo demostrar la hipótesis en cuanto al nivel  de efectividad de  la mediación en casos de familias atravesadas por situaciones de violencia, que se verifica en el nivel de acuerdos alcanzados y en la proporción de los cumplimientos de esos acuerdos. </a:t>
            </a:r>
            <a:endParaRPr lang="es-A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A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Formulamos a partir de estos resultados  una nueva hipótesis de trabajo e iniciamos un nuevo tramo de nuestra investigación, cuyo objeto de estudio fue “</a:t>
            </a:r>
            <a:r>
              <a:rPr lang="es-ES" sz="1200" b="1" kern="1200" dirty="0" smtClean="0">
                <a:solidFill>
                  <a:schemeClr val="tx1"/>
                </a:solidFill>
                <a:effectLst/>
                <a:latin typeface="+mn-lt"/>
                <a:ea typeface="+mn-ea"/>
                <a:cs typeface="+mn-cs"/>
              </a:rPr>
              <a:t>Identificar los factores que posibilitan la construcción de  acuerdos de mediación en causas de familias atravesadas por situaciones de violencia y  las variables que favorecen su sostenimiento en el tiempo</a:t>
            </a:r>
            <a:r>
              <a:rPr lang="es-ES" sz="1200" kern="1200" dirty="0" smtClean="0">
                <a:solidFill>
                  <a:schemeClr val="tx1"/>
                </a:solidFill>
                <a:effectLst/>
                <a:latin typeface="+mn-lt"/>
                <a:ea typeface="+mn-ea"/>
                <a:cs typeface="+mn-cs"/>
              </a:rPr>
              <a:t>”.</a:t>
            </a:r>
            <a:endParaRPr lang="es-AR" sz="1200" kern="1200" dirty="0" smtClean="0">
              <a:solidFill>
                <a:schemeClr val="tx1"/>
              </a:solidFill>
              <a:effectLst/>
              <a:latin typeface="+mn-lt"/>
              <a:ea typeface="+mn-ea"/>
              <a:cs typeface="+mn-cs"/>
            </a:endParaRPr>
          </a:p>
          <a:p>
            <a:endParaRPr lang="es-AR" dirty="0"/>
          </a:p>
        </p:txBody>
      </p:sp>
    </p:spTree>
    <p:extLst>
      <p:ext uri="{BB962C8B-B14F-4D97-AF65-F5344CB8AC3E}">
        <p14:creationId xmlns:p14="http://schemas.microsoft.com/office/powerpoint/2010/main" val="2666905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AR" sz="1200" dirty="0" smtClean="0">
                <a:solidFill>
                  <a:schemeClr val="accent2"/>
                </a:solidFill>
              </a:rPr>
              <a:t>Nos preguntamos sobre los  factores que estaban presentes en los acuerdos y cuáles eran las variables que favorecerían el cumplimiento de los mismos.</a:t>
            </a:r>
          </a:p>
          <a:p>
            <a:endParaRPr lang="es-AR" dirty="0" smtClean="0">
              <a:solidFill>
                <a:schemeClr val="accent2"/>
              </a:solidFill>
            </a:endParaRPr>
          </a:p>
          <a:p>
            <a:r>
              <a:rPr lang="es-AR" dirty="0" smtClean="0">
                <a:solidFill>
                  <a:schemeClr val="accent2"/>
                </a:solidFill>
              </a:rPr>
              <a:t>Con los datos que</a:t>
            </a:r>
            <a:r>
              <a:rPr lang="es-AR" baseline="0" dirty="0" smtClean="0">
                <a:solidFill>
                  <a:schemeClr val="accent2"/>
                </a:solidFill>
              </a:rPr>
              <a:t> obtuvimos en el primer tramo  (la Dra explicara… NEXO)</a:t>
            </a:r>
          </a:p>
          <a:p>
            <a:endParaRPr lang="es-AR" baseline="0" dirty="0" smtClean="0">
              <a:solidFill>
                <a:schemeClr val="accent2"/>
              </a:solidFill>
            </a:endParaRPr>
          </a:p>
          <a:p>
            <a:r>
              <a:rPr lang="es-AR" baseline="0" dirty="0" smtClean="0">
                <a:solidFill>
                  <a:schemeClr val="accent2"/>
                </a:solidFill>
              </a:rPr>
              <a:t> </a:t>
            </a:r>
            <a:r>
              <a:rPr lang="es-AR" dirty="0" smtClean="0">
                <a:solidFill>
                  <a:schemeClr val="accent2"/>
                </a:solidFill>
              </a:rPr>
              <a:t>Nos preguntamos sobre los  factores que estaban presentes en los acuerdos que se firmaban y cuáles eran las variables que favorecerían el cumplimiento de los mismos.</a:t>
            </a:r>
            <a:endParaRPr lang="es-AR" dirty="0">
              <a:solidFill>
                <a:schemeClr val="accent2"/>
              </a:solidFill>
            </a:endParaRPr>
          </a:p>
        </p:txBody>
      </p:sp>
    </p:spTree>
    <p:extLst>
      <p:ext uri="{BB962C8B-B14F-4D97-AF65-F5344CB8AC3E}">
        <p14:creationId xmlns:p14="http://schemas.microsoft.com/office/powerpoint/2010/main" val="2789518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sz="2000" dirty="0" smtClean="0">
              <a:solidFill>
                <a:srgbClr val="FF0000"/>
              </a:solidFill>
            </a:endParaRPr>
          </a:p>
          <a:p>
            <a:r>
              <a:rPr lang="es-AR" sz="2000" dirty="0" smtClean="0">
                <a:solidFill>
                  <a:srgbClr val="FF0000"/>
                </a:solidFill>
              </a:rPr>
              <a:t>Hacer mención a la necesidad de revisar las categorías de violencia.</a:t>
            </a:r>
            <a:endParaRPr lang="es-AR" sz="2000" dirty="0">
              <a:solidFill>
                <a:srgbClr val="FF0000"/>
              </a:solidFill>
            </a:endParaRPr>
          </a:p>
        </p:txBody>
      </p:sp>
    </p:spTree>
    <p:extLst>
      <p:ext uri="{BB962C8B-B14F-4D97-AF65-F5344CB8AC3E}">
        <p14:creationId xmlns:p14="http://schemas.microsoft.com/office/powerpoint/2010/main" val="3095661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Muestra</a:t>
            </a:r>
            <a:r>
              <a:rPr lang="es-AR" baseline="0" dirty="0" smtClean="0"/>
              <a:t> de acuerdos, constante. No se puede medir la asociación entre los factores necesarios y el acuerdo. Aunque se verificó su presencia en valores muy altos en todos los casos. Estas medidas de asociación si se aplicaron a la verificación del cumplimiento. Porque queríamos ver de que depende que se cumplan o no. Y lo hicimos a través de algunos coeficientes de asociación entre variables.</a:t>
            </a:r>
          </a:p>
          <a:p>
            <a:endParaRPr lang="es-AR" dirty="0"/>
          </a:p>
        </p:txBody>
      </p:sp>
    </p:spTree>
    <p:extLst>
      <p:ext uri="{BB962C8B-B14F-4D97-AF65-F5344CB8AC3E}">
        <p14:creationId xmlns:p14="http://schemas.microsoft.com/office/powerpoint/2010/main" val="387126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Más</a:t>
            </a:r>
            <a:r>
              <a:rPr lang="es-AR" baseline="0" dirty="0" smtClean="0"/>
              <a:t> de 40 variables.</a:t>
            </a:r>
            <a:endParaRPr lang="es-AR" dirty="0"/>
          </a:p>
        </p:txBody>
      </p:sp>
    </p:spTree>
    <p:extLst>
      <p:ext uri="{BB962C8B-B14F-4D97-AF65-F5344CB8AC3E}">
        <p14:creationId xmlns:p14="http://schemas.microsoft.com/office/powerpoint/2010/main" val="4096176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Muestra</a:t>
            </a:r>
            <a:r>
              <a:rPr lang="es-AR" baseline="0" dirty="0" smtClean="0"/>
              <a:t> de acuerdos, constante. No se puede medir la asociación entre los factores necesarios y el acuerdo. Aunque se verificó su presencia en valores muy altos en todos los casos. Estas medidas de asociación si se aplicaron a la verificación del cumplimiento. Porque queríamos ver de que depende que se cumplan o no. Y lo hicimos a través de algunos coeficientes de asociación entre variables.</a:t>
            </a:r>
          </a:p>
          <a:p>
            <a:endParaRPr lang="es-AR" dirty="0"/>
          </a:p>
        </p:txBody>
      </p:sp>
    </p:spTree>
    <p:extLst>
      <p:ext uri="{BB962C8B-B14F-4D97-AF65-F5344CB8AC3E}">
        <p14:creationId xmlns:p14="http://schemas.microsoft.com/office/powerpoint/2010/main" val="387126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Leamos con claridad nuestras conceptualizaciones sin </a:t>
            </a:r>
            <a:r>
              <a:rPr lang="es-AR" baseline="0" dirty="0" smtClean="0"/>
              <a:t> analizarlas. Sólo establecer que son nuestro anclaje teórico en esta investigación</a:t>
            </a:r>
          </a:p>
          <a:p>
            <a:endParaRPr lang="es-AR" baseline="0" dirty="0" smtClean="0"/>
          </a:p>
          <a:p>
            <a:r>
              <a:rPr lang="es-AR" baseline="0" dirty="0" smtClean="0"/>
              <a:t>Se reiteran palabras. Qué hacemos con esto? </a:t>
            </a:r>
            <a:endParaRPr lang="es-AR" dirty="0"/>
          </a:p>
        </p:txBody>
      </p:sp>
    </p:spTree>
    <p:extLst>
      <p:ext uri="{BB962C8B-B14F-4D97-AF65-F5344CB8AC3E}">
        <p14:creationId xmlns:p14="http://schemas.microsoft.com/office/powerpoint/2010/main" val="284259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kern="1200" dirty="0" smtClean="0">
                <a:solidFill>
                  <a:schemeClr val="tx1"/>
                </a:solidFill>
                <a:effectLst/>
                <a:latin typeface="+mn-lt"/>
                <a:ea typeface="+mn-ea"/>
                <a:cs typeface="+mn-cs"/>
              </a:rPr>
              <a:t> “La mediación es un proceso de comunicación, voluntario y confidencial para la gestión integral de conflictos donde un tercero, el/la mediador/a, realiza intervenciones comunicacionales  (como por ejemplo preguntar, escuchar, comprender, mostrar comprensión o reconocimiento y estimular la reflexión) que permitan generar un abordaje del conflicto en forma colaborativa. Allí los participantes pueden reconocer los intereses propios, legitimar los intereses de la otra parte, generar opciones que beneficien a ambos y eventualmente acordar, basándose en la buena fe y con la mirada puesta hacia el futuro, teniendo como principio rector la restauración de los lazos sociales”</a:t>
            </a:r>
          </a:p>
          <a:p>
            <a:r>
              <a:rPr lang="es-AR" sz="1200" kern="1200" dirty="0" smtClean="0">
                <a:solidFill>
                  <a:schemeClr val="tx1"/>
                </a:solidFill>
                <a:effectLst/>
                <a:latin typeface="+mn-lt"/>
                <a:ea typeface="+mn-ea"/>
                <a:cs typeface="+mn-cs"/>
              </a:rPr>
              <a:t> </a:t>
            </a:r>
            <a:endParaRPr lang="es-AR" dirty="0" smtClean="0"/>
          </a:p>
          <a:p>
            <a:endParaRPr lang="es-AR" dirty="0" smtClean="0"/>
          </a:p>
          <a:p>
            <a:endParaRPr lang="es-AR" dirty="0" smtClean="0"/>
          </a:p>
          <a:p>
            <a:r>
              <a:rPr lang="es-AR" dirty="0" smtClean="0"/>
              <a:t>Leamos con claridad nuestras conceptualizaciones sin </a:t>
            </a:r>
            <a:r>
              <a:rPr lang="es-AR" baseline="0" dirty="0" smtClean="0"/>
              <a:t> analizarlas. Sólo establecer que son nuestro anclaje teórico en esta investigación</a:t>
            </a:r>
          </a:p>
          <a:p>
            <a:endParaRPr lang="es-AR" baseline="0" dirty="0" smtClean="0"/>
          </a:p>
          <a:p>
            <a:r>
              <a:rPr lang="es-AR" baseline="0" dirty="0" smtClean="0"/>
              <a:t>Se reiteran palabras. Qué hacemos con esto? </a:t>
            </a:r>
            <a:endParaRPr lang="es-AR" dirty="0"/>
          </a:p>
        </p:txBody>
      </p:sp>
    </p:spTree>
    <p:extLst>
      <p:ext uri="{BB962C8B-B14F-4D97-AF65-F5344CB8AC3E}">
        <p14:creationId xmlns:p14="http://schemas.microsoft.com/office/powerpoint/2010/main" val="284259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Definición</a:t>
            </a:r>
            <a:r>
              <a:rPr lang="es-ES" baseline="0" dirty="0" smtClean="0"/>
              <a:t> tomada de la ley 9283 del 2006 de la provincia de Córdoba.</a:t>
            </a:r>
          </a:p>
          <a:p>
            <a:endParaRPr lang="es-ES" baseline="0" dirty="0" smtClean="0"/>
          </a:p>
          <a:p>
            <a:endParaRPr lang="es-E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tx1"/>
                </a:solidFill>
                <a:effectLst/>
                <a:latin typeface="+mn-lt"/>
                <a:ea typeface="+mn-ea"/>
                <a:cs typeface="+mn-cs"/>
              </a:rPr>
              <a:t>Ya no podemos hablar de </a:t>
            </a:r>
            <a:r>
              <a:rPr lang="es-ES" sz="1200" b="1" kern="1200" dirty="0" smtClean="0">
                <a:solidFill>
                  <a:schemeClr val="tx1"/>
                </a:solidFill>
                <a:effectLst/>
                <a:latin typeface="+mn-lt"/>
                <a:ea typeface="+mn-ea"/>
                <a:cs typeface="+mn-cs"/>
              </a:rPr>
              <a:t>familia</a:t>
            </a:r>
            <a:r>
              <a:rPr lang="es-ES" sz="1200" kern="1200" dirty="0" smtClean="0">
                <a:solidFill>
                  <a:schemeClr val="tx1"/>
                </a:solidFill>
                <a:effectLst/>
                <a:latin typeface="+mn-lt"/>
                <a:ea typeface="+mn-ea"/>
                <a:cs typeface="+mn-cs"/>
              </a:rPr>
              <a:t>, sino de </a:t>
            </a:r>
            <a:r>
              <a:rPr lang="es-ES" sz="1200" b="1" kern="1200" dirty="0" smtClean="0">
                <a:solidFill>
                  <a:schemeClr val="tx1"/>
                </a:solidFill>
                <a:effectLst/>
                <a:latin typeface="+mn-lt"/>
                <a:ea typeface="+mn-ea"/>
                <a:cs typeface="+mn-cs"/>
              </a:rPr>
              <a:t>familias</a:t>
            </a:r>
            <a:r>
              <a:rPr lang="es-ES" sz="1200" kern="1200" dirty="0" smtClean="0">
                <a:solidFill>
                  <a:schemeClr val="tx1"/>
                </a:solidFill>
                <a:effectLst/>
                <a:latin typeface="+mn-lt"/>
                <a:ea typeface="+mn-ea"/>
                <a:cs typeface="+mn-cs"/>
              </a:rPr>
              <a:t>, muchas, cada una con sus singularidades. Y más que pensar</a:t>
            </a:r>
            <a:r>
              <a:rPr lang="es-ES" sz="1200" kern="1200" baseline="0" dirty="0" smtClean="0">
                <a:solidFill>
                  <a:schemeClr val="tx1"/>
                </a:solidFill>
                <a:effectLst/>
                <a:latin typeface="+mn-lt"/>
                <a:ea typeface="+mn-ea"/>
                <a:cs typeface="+mn-cs"/>
              </a:rPr>
              <a:t> en qué es hoy la familia hablamos de cómo se hace familia? . Todo esto</a:t>
            </a:r>
            <a:r>
              <a:rPr lang="es-ES" sz="1200" kern="1200" dirty="0" smtClean="0">
                <a:solidFill>
                  <a:schemeClr val="tx1"/>
                </a:solidFill>
                <a:effectLst/>
                <a:latin typeface="+mn-lt"/>
                <a:ea typeface="+mn-ea"/>
                <a:cs typeface="+mn-cs"/>
              </a:rPr>
              <a:t> precisa y está en constante reflexión Se precisan de más reflexiones y elaboraciones teóricas al respecto. </a:t>
            </a:r>
          </a:p>
          <a:p>
            <a:endParaRPr lang="es-ES" baseline="0" dirty="0" smtClean="0"/>
          </a:p>
          <a:p>
            <a:endParaRPr lang="es-ES" baseline="0" dirty="0" smtClean="0"/>
          </a:p>
          <a:p>
            <a:endParaRPr lang="es-ES" baseline="0" dirty="0" smtClean="0"/>
          </a:p>
        </p:txBody>
      </p:sp>
    </p:spTree>
    <p:extLst>
      <p:ext uri="{BB962C8B-B14F-4D97-AF65-F5344CB8AC3E}">
        <p14:creationId xmlns:p14="http://schemas.microsoft.com/office/powerpoint/2010/main" val="1473170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3317599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Volvería</a:t>
            </a:r>
            <a:r>
              <a:rPr lang="es-ES" baseline="0" dirty="0" smtClean="0"/>
              <a:t> sobre que hay mucho por conceptualizar en torno a estos temas. </a:t>
            </a:r>
          </a:p>
          <a:p>
            <a:r>
              <a:rPr lang="es-ES" baseline="0" dirty="0" smtClean="0"/>
              <a:t>Reiterar la falta de categorías exhaustivas y excluyentes de violencia. No está en las categorías todo el abanico de posibilidades de violencia que vemos en la realidad y tampoco está presente en las que están tipificadas, la excluyencia.</a:t>
            </a:r>
            <a:endParaRPr lang="es-ES" dirty="0"/>
          </a:p>
        </p:txBody>
      </p:sp>
    </p:spTree>
    <p:extLst>
      <p:ext uri="{BB962C8B-B14F-4D97-AF65-F5344CB8AC3E}">
        <p14:creationId xmlns:p14="http://schemas.microsoft.com/office/powerpoint/2010/main" val="3206058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Encaramos</a:t>
            </a:r>
            <a:r>
              <a:rPr lang="es-ES" sz="1200" kern="1200" baseline="0" dirty="0" smtClean="0">
                <a:solidFill>
                  <a:schemeClr val="tx1"/>
                </a:solidFill>
                <a:effectLst/>
                <a:latin typeface="+mn-lt"/>
                <a:ea typeface="+mn-ea"/>
                <a:cs typeface="+mn-cs"/>
              </a:rPr>
              <a:t> esta investigación construyendo una</a:t>
            </a:r>
            <a:r>
              <a:rPr lang="es-ES" sz="1200" kern="1200" dirty="0" smtClean="0">
                <a:solidFill>
                  <a:schemeClr val="tx1"/>
                </a:solidFill>
                <a:effectLst/>
                <a:latin typeface="+mn-lt"/>
                <a:ea typeface="+mn-ea"/>
                <a:cs typeface="+mn-cs"/>
              </a:rPr>
              <a:t> hipótesis de trabajo que</a:t>
            </a:r>
            <a:r>
              <a:rPr lang="es-ES" sz="1200" kern="1200" baseline="0" dirty="0" smtClean="0">
                <a:solidFill>
                  <a:schemeClr val="tx1"/>
                </a:solidFill>
                <a:effectLst/>
                <a:latin typeface="+mn-lt"/>
                <a:ea typeface="+mn-ea"/>
                <a:cs typeface="+mn-cs"/>
              </a:rPr>
              <a:t> resistiera </a:t>
            </a:r>
            <a:r>
              <a:rPr lang="es-ES" sz="1200" kern="1200" dirty="0" smtClean="0">
                <a:solidFill>
                  <a:schemeClr val="tx1"/>
                </a:solidFill>
                <a:effectLst/>
                <a:latin typeface="+mn-lt"/>
                <a:ea typeface="+mn-ea"/>
                <a:cs typeface="+mn-cs"/>
              </a:rPr>
              <a:t>la verificación en la práctica y el debate de la comunidad académica. Al modo de Karl Popper necesitamos someter una idea a su discusión e intentar su </a:t>
            </a:r>
            <a:r>
              <a:rPr lang="es-ES" sz="1200" i="1" kern="1200" dirty="0" smtClean="0">
                <a:solidFill>
                  <a:schemeClr val="tx1"/>
                </a:solidFill>
                <a:effectLst/>
                <a:latin typeface="+mn-lt"/>
                <a:ea typeface="+mn-ea"/>
                <a:cs typeface="+mn-cs"/>
              </a:rPr>
              <a:t>falsación</a:t>
            </a:r>
            <a:r>
              <a:rPr lang="es-ES" sz="1200" kern="1200" dirty="0" smtClean="0">
                <a:solidFill>
                  <a:schemeClr val="tx1"/>
                </a:solidFill>
                <a:effectLst/>
                <a:latin typeface="+mn-lt"/>
                <a:ea typeface="+mn-ea"/>
                <a:cs typeface="+mn-cs"/>
              </a:rPr>
              <a:t>. En este método de ensayo y error encontramos los intentos de solución y la eliminación de aquellos mismos intentos que no han tenido éxito. </a:t>
            </a:r>
          </a:p>
          <a:p>
            <a:r>
              <a:rPr lang="es-ES" sz="1200" kern="1200" dirty="0" smtClean="0">
                <a:solidFill>
                  <a:schemeClr val="tx1"/>
                </a:solidFill>
                <a:effectLst/>
                <a:latin typeface="+mn-lt"/>
                <a:ea typeface="+mn-ea"/>
                <a:cs typeface="+mn-cs"/>
              </a:rPr>
              <a:t>La idea de hipótesis,</a:t>
            </a:r>
            <a:r>
              <a:rPr lang="es-ES" sz="1200" kern="1200" baseline="0" dirty="0" smtClean="0">
                <a:solidFill>
                  <a:schemeClr val="tx1"/>
                </a:solidFill>
                <a:effectLst/>
                <a:latin typeface="+mn-lt"/>
                <a:ea typeface="+mn-ea"/>
                <a:cs typeface="+mn-cs"/>
              </a:rPr>
              <a:t> suponemos que….. No lo sabemos y fuimos a buscar datos para comprobarlo empíricamente o descartarlo. </a:t>
            </a:r>
          </a:p>
          <a:p>
            <a:r>
              <a:rPr lang="es-ES" sz="1200" kern="1200" baseline="0" dirty="0" smtClean="0">
                <a:solidFill>
                  <a:schemeClr val="tx1"/>
                </a:solidFill>
                <a:effectLst/>
                <a:latin typeface="+mn-lt"/>
                <a:ea typeface="+mn-ea"/>
                <a:cs typeface="+mn-cs"/>
              </a:rPr>
              <a:t>Buscamos verificar en que grado esto se cumple o no. </a:t>
            </a:r>
            <a:r>
              <a:rPr lang="es-ES" sz="1200" kern="1200" dirty="0" smtClean="0">
                <a:solidFill>
                  <a:schemeClr val="tx1"/>
                </a:solidFill>
                <a:effectLst/>
                <a:latin typeface="+mn-lt"/>
                <a:ea typeface="+mn-ea"/>
                <a:cs typeface="+mn-cs"/>
              </a:rPr>
              <a:t> </a:t>
            </a:r>
          </a:p>
          <a:p>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Dentro de esta</a:t>
            </a:r>
            <a:r>
              <a:rPr lang="es-ES" sz="1200" kern="1200" baseline="0" dirty="0" smtClean="0">
                <a:solidFill>
                  <a:schemeClr val="tx1"/>
                </a:solidFill>
                <a:effectLst/>
                <a:latin typeface="+mn-lt"/>
                <a:ea typeface="+mn-ea"/>
                <a:cs typeface="+mn-cs"/>
              </a:rPr>
              <a:t> lógica  identificamos en nuestra practica estos cinco presupuestos porque reconocimos que estábamos utilizándolos  ( relativizaría un poco esto, casi siempre…nos parecía….)  para trabajar en estas mediaciones. En el trabajo de campo fuimos falsando, poniéndolos a prueba y obtuvimos los resultados que luego vamos a compartir con ustedes. </a:t>
            </a:r>
          </a:p>
          <a:p>
            <a:endParaRPr lang="es-ES" sz="1200" kern="1200" baseline="0" dirty="0" smtClean="0">
              <a:solidFill>
                <a:schemeClr val="tx1"/>
              </a:solidFill>
              <a:effectLst/>
              <a:latin typeface="+mn-lt"/>
              <a:ea typeface="+mn-ea"/>
              <a:cs typeface="+mn-cs"/>
            </a:endParaRPr>
          </a:p>
          <a:p>
            <a:r>
              <a:rPr lang="es-ES" sz="1200" kern="1200" baseline="0" dirty="0" smtClean="0">
                <a:solidFill>
                  <a:schemeClr val="tx1"/>
                </a:solidFill>
                <a:effectLst/>
                <a:latin typeface="+mn-lt"/>
                <a:ea typeface="+mn-ea"/>
                <a:cs typeface="+mn-cs"/>
              </a:rPr>
              <a:t>Es decir que nuestros presupuestos son hipótesis, son parte de nuestra hipótesis.</a:t>
            </a:r>
            <a:endParaRPr lang="es-ES" sz="1200" kern="1200" dirty="0" smtClean="0">
              <a:solidFill>
                <a:schemeClr val="tx1"/>
              </a:solidFill>
              <a:effectLst/>
              <a:latin typeface="+mn-lt"/>
              <a:ea typeface="+mn-ea"/>
              <a:cs typeface="+mn-cs"/>
            </a:endParaRPr>
          </a:p>
          <a:p>
            <a:endParaRPr lang="es-AR" dirty="0"/>
          </a:p>
        </p:txBody>
      </p:sp>
    </p:spTree>
    <p:extLst>
      <p:ext uri="{BB962C8B-B14F-4D97-AF65-F5344CB8AC3E}">
        <p14:creationId xmlns:p14="http://schemas.microsoft.com/office/powerpoint/2010/main" val="499914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Hacemos una conceptualización operativa, una</a:t>
            </a:r>
            <a:r>
              <a:rPr lang="es-ES" baseline="0" dirty="0" smtClean="0"/>
              <a:t> aproximación conceptual. …..y decimos que la violencia controlada alude a…..y seguimos. </a:t>
            </a:r>
          </a:p>
          <a:p>
            <a:r>
              <a:rPr lang="es-ES" baseline="0" dirty="0" smtClean="0"/>
              <a:t>Para alejar un poco  que nos digan que: - sus un retardado! Una puta de mierda!  Etc,    no lo estamos entendiendo como violencia</a:t>
            </a:r>
            <a:endParaRPr lang="es-ES" dirty="0"/>
          </a:p>
        </p:txBody>
      </p:sp>
    </p:spTree>
    <p:extLst>
      <p:ext uri="{BB962C8B-B14F-4D97-AF65-F5344CB8AC3E}">
        <p14:creationId xmlns:p14="http://schemas.microsoft.com/office/powerpoint/2010/main" val="2841398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2969069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Puntear</a:t>
            </a:r>
            <a:r>
              <a:rPr lang="es-ES" baseline="0" dirty="0" smtClean="0"/>
              <a:t> las subvariables tal como pag 25 y 26</a:t>
            </a:r>
            <a:endParaRPr lang="es-ES" dirty="0"/>
          </a:p>
        </p:txBody>
      </p:sp>
    </p:spTree>
    <p:extLst>
      <p:ext uri="{BB962C8B-B14F-4D97-AF65-F5344CB8AC3E}">
        <p14:creationId xmlns:p14="http://schemas.microsoft.com/office/powerpoint/2010/main" val="990918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dirty="0" smtClean="0"/>
              <a:t>Puntear</a:t>
            </a:r>
            <a:r>
              <a:rPr lang="es-ES" baseline="0" dirty="0" smtClean="0"/>
              <a:t> las subvariables tal como pag 25 y 26</a:t>
            </a:r>
            <a:endParaRPr lang="es-ES" dirty="0" smtClean="0"/>
          </a:p>
          <a:p>
            <a:endParaRPr lang="es-ES" dirty="0"/>
          </a:p>
        </p:txBody>
      </p:sp>
    </p:spTree>
    <p:extLst>
      <p:ext uri="{BB962C8B-B14F-4D97-AF65-F5344CB8AC3E}">
        <p14:creationId xmlns:p14="http://schemas.microsoft.com/office/powerpoint/2010/main" val="1129506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b="0" baseline="0"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HACER  HINCAPIE que estamos hablando del marco contextual</a:t>
            </a:r>
          </a:p>
          <a:p>
            <a:endParaRPr lang="es-AR" sz="1200" b="0" baseline="0"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s-AR" sz="1200" b="0" baseline="0"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Del total de 3074 causas identificadas con situaciones de violencia 1117 fueron enviadas al centro de mediación. De ellas se pudieron sentar a las partes en 637 casos que equivalen a 57% de lo ingresado con lo que vemos verificado </a:t>
            </a:r>
            <a:r>
              <a:rPr lang="es-AR" sz="1200" b="0"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primera parte del enunciado de nuestra hipótesis. </a:t>
            </a:r>
            <a:r>
              <a:rPr lang="es-AR" sz="1200" b="0" baseline="0"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ellas se pudieron alcanzar acuerdos en un 89% porcentaje que excede en 8 y 9 puntos porcentuales  respectivamente a los porcentaje de acuerdos generales alcanzado por el Centro durante 2012 y 2013. Con esto estamos en condiciones de afirmar que la participación en procesos de mediación y el logro de acuerdos en este tipo de causas encontraron en esa investigación evidencia empírica.</a:t>
            </a:r>
          </a:p>
        </p:txBody>
      </p:sp>
    </p:spTree>
    <p:extLst>
      <p:ext uri="{BB962C8B-B14F-4D97-AF65-F5344CB8AC3E}">
        <p14:creationId xmlns:p14="http://schemas.microsoft.com/office/powerpoint/2010/main" val="2561791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Veremos los números que avalan estas conclusiones</a:t>
            </a:r>
            <a:endParaRPr lang="es-AR" dirty="0"/>
          </a:p>
        </p:txBody>
      </p:sp>
    </p:spTree>
    <p:extLst>
      <p:ext uri="{BB962C8B-B14F-4D97-AF65-F5344CB8AC3E}">
        <p14:creationId xmlns:p14="http://schemas.microsoft.com/office/powerpoint/2010/main" val="2618074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AR" sz="1200"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posibilidad de sostenerlos en el tiempo, es otra de las variables de nuestra</a:t>
            </a:r>
            <a:r>
              <a:rPr lang="es-AR" sz="1200" baseline="0"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hipótesis y fue verificada en el 92,2% de los casos </a:t>
            </a:r>
            <a:r>
              <a:rPr lang="es-ES" dirty="0" smtClean="0">
                <a:solidFill>
                  <a:schemeClr val="accent1"/>
                </a:solidFill>
              </a:rPr>
              <a:t>Siendo este a nuestro parecer el dato más relevante, satisfactorio y que da significado y consistencia a nuestra investigación. Explicar la</a:t>
            </a:r>
            <a:r>
              <a:rPr lang="es-ES" baseline="0" dirty="0" smtClean="0">
                <a:solidFill>
                  <a:schemeClr val="accent1"/>
                </a:solidFill>
              </a:rPr>
              <a:t> imposibilidad de comunicarnos!!!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s-ES" baseline="0" dirty="0" smtClean="0">
              <a:solidFill>
                <a:schemeClr val="accent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tx1"/>
                </a:solidFill>
                <a:effectLst/>
                <a:latin typeface="+mn-lt"/>
                <a:ea typeface="+mn-ea"/>
                <a:cs typeface="+mn-cs"/>
              </a:rPr>
              <a:t>Del total de 161 acuerdos, se pudo verificar el resultado de los acuerdos suscriptos en un 79,5% de los casos, quedando sin verificar por imposibilidad de comunicarse un 20,5% del total. Entre las verificaciones efectivamente realizadas, en el 92,2% hubo cumplimiento de acuerdos, y sólo se identificó  incumplimiento en el 7,8% restante. De contar con el total de las verificaciones, en el escenario más pesimista, es decir considerando los casos faltantes como incumplimientos, el nivel de cumplimiento seria del 73,3 %. Y en el más optimista, sumándolos como cumplimientos, podría escalar al 93,8%.</a:t>
            </a:r>
          </a:p>
          <a:p>
            <a:pPr marL="0" marR="0" indent="0" algn="l" defTabSz="914400" rtl="0" eaLnBrk="1" fontAlgn="base" latinLnBrk="0" hangingPunct="1">
              <a:lnSpc>
                <a:spcPct val="100000"/>
              </a:lnSpc>
              <a:spcBef>
                <a:spcPct val="30000"/>
              </a:spcBef>
              <a:spcAft>
                <a:spcPct val="0"/>
              </a:spcAft>
              <a:buClrTx/>
              <a:buSzTx/>
              <a:buFontTx/>
              <a:buNone/>
              <a:tabLst/>
              <a:defRPr/>
            </a:pPr>
            <a:endParaRPr lang="es-ES" dirty="0" smtClean="0">
              <a:solidFill>
                <a:schemeClr val="accent1"/>
              </a:solidFill>
            </a:endParaRPr>
          </a:p>
          <a:p>
            <a:endParaRPr lang="es-AR" dirty="0"/>
          </a:p>
        </p:txBody>
      </p:sp>
    </p:spTree>
    <p:extLst>
      <p:ext uri="{BB962C8B-B14F-4D97-AF65-F5344CB8AC3E}">
        <p14:creationId xmlns:p14="http://schemas.microsoft.com/office/powerpoint/2010/main" val="2432479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solidFill>
                  <a:schemeClr val="accent1"/>
                </a:solidFill>
              </a:rPr>
              <a:t>Que la violencia se encontrara controlada se verificó en el 98,1% de los casos analizados. Lo</a:t>
            </a:r>
            <a:r>
              <a:rPr lang="es-AR" baseline="0" dirty="0" smtClean="0">
                <a:solidFill>
                  <a:schemeClr val="accent1"/>
                </a:solidFill>
              </a:rPr>
              <a:t> que implica que se ha generado un espacio en la relación vincular para utilizar la palabra como mediatizadora en lugar de la acción.</a:t>
            </a:r>
            <a:endParaRPr lang="es-AR" dirty="0">
              <a:solidFill>
                <a:schemeClr val="accent1"/>
              </a:solidFill>
            </a:endParaRPr>
          </a:p>
        </p:txBody>
      </p:sp>
    </p:spTree>
    <p:extLst>
      <p:ext uri="{BB962C8B-B14F-4D97-AF65-F5344CB8AC3E}">
        <p14:creationId xmlns:p14="http://schemas.microsoft.com/office/powerpoint/2010/main" val="2268161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AR" dirty="0" smtClean="0">
                <a:solidFill>
                  <a:srgbClr val="FFFF00"/>
                </a:solidFill>
              </a:rPr>
              <a:t>Agregamos</a:t>
            </a:r>
            <a:r>
              <a:rPr lang="es-AR" baseline="0" dirty="0" smtClean="0">
                <a:solidFill>
                  <a:srgbClr val="FFFF00"/>
                </a:solidFill>
              </a:rPr>
              <a:t> Cuerpo de  Abogados Mediadores del Centro. </a:t>
            </a:r>
          </a:p>
          <a:p>
            <a:pPr marL="0" marR="0" indent="0" algn="l" defTabSz="914400" rtl="0" eaLnBrk="1" fontAlgn="base" latinLnBrk="0" hangingPunct="1">
              <a:lnSpc>
                <a:spcPct val="100000"/>
              </a:lnSpc>
              <a:spcBef>
                <a:spcPct val="30000"/>
              </a:spcBef>
              <a:spcAft>
                <a:spcPct val="0"/>
              </a:spcAft>
              <a:buClrTx/>
              <a:buSzTx/>
              <a:buFontTx/>
              <a:buNone/>
              <a:tabLst/>
              <a:defRPr/>
            </a:pPr>
            <a:endParaRPr lang="es-AR" baseline="0" dirty="0" smtClean="0">
              <a:solidFill>
                <a:srgbClr val="FFFF00"/>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s-AR" baseline="0" dirty="0" smtClean="0">
                <a:solidFill>
                  <a:srgbClr val="FFFF00"/>
                </a:solidFill>
              </a:rPr>
              <a:t>Para quien presente decir que se </a:t>
            </a:r>
            <a:r>
              <a:rPr lang="es-ES" sz="1200" kern="1200" baseline="0" dirty="0" smtClean="0">
                <a:solidFill>
                  <a:schemeClr val="tx1"/>
                </a:solidFill>
                <a:effectLst/>
                <a:latin typeface="+mn-lt"/>
                <a:ea typeface="+mn-ea"/>
                <a:cs typeface="+mn-cs"/>
              </a:rPr>
              <a:t>c</a:t>
            </a:r>
            <a:r>
              <a:rPr lang="es-ES" sz="1200" kern="1200" dirty="0" smtClean="0">
                <a:solidFill>
                  <a:schemeClr val="tx1"/>
                </a:solidFill>
                <a:effectLst/>
                <a:latin typeface="+mn-lt"/>
                <a:ea typeface="+mn-ea"/>
                <a:cs typeface="+mn-cs"/>
              </a:rPr>
              <a:t>onformo en el año 2010, un equipo interdisciplinario de investigación en la problemática de familias atravesadas por situaciones de violencia transformando nuestra preocupación por estos casos en motivación y ocupación particular hasta el día de hoy.</a:t>
            </a:r>
          </a:p>
          <a:p>
            <a:endParaRPr lang="es-AR" dirty="0">
              <a:solidFill>
                <a:srgbClr val="FFFF00"/>
              </a:solidFill>
            </a:endParaRPr>
          </a:p>
        </p:txBody>
      </p:sp>
    </p:spTree>
    <p:extLst>
      <p:ext uri="{BB962C8B-B14F-4D97-AF65-F5344CB8AC3E}">
        <p14:creationId xmlns:p14="http://schemas.microsoft.com/office/powerpoint/2010/main" val="3687714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accent1"/>
                </a:solidFill>
                <a:effectLst/>
                <a:latin typeface="+mn-lt"/>
                <a:ea typeface="+mn-ea"/>
                <a:cs typeface="+mn-cs"/>
              </a:rPr>
              <a:t>Advertir con lo que se van a encontrar.  Ubicar esta característica como previa a la mediación. </a:t>
            </a:r>
          </a:p>
          <a:p>
            <a:endParaRPr lang="es-ES" sz="1200" kern="1200" dirty="0" smtClean="0">
              <a:solidFill>
                <a:schemeClr val="accent1"/>
              </a:solidFill>
              <a:effectLst/>
              <a:latin typeface="+mn-lt"/>
              <a:ea typeface="+mn-ea"/>
              <a:cs typeface="+mn-cs"/>
            </a:endParaRPr>
          </a:p>
          <a:p>
            <a:endParaRPr lang="es-ES" sz="1200" kern="1200" dirty="0" smtClean="0">
              <a:solidFill>
                <a:schemeClr val="accent1"/>
              </a:solidFill>
              <a:effectLst/>
              <a:latin typeface="+mn-lt"/>
              <a:ea typeface="+mn-ea"/>
              <a:cs typeface="+mn-cs"/>
            </a:endParaRPr>
          </a:p>
          <a:p>
            <a:r>
              <a:rPr lang="es-ES" sz="1200" kern="1200" dirty="0" smtClean="0">
                <a:solidFill>
                  <a:schemeClr val="accent1"/>
                </a:solidFill>
                <a:effectLst/>
                <a:latin typeface="+mn-lt"/>
                <a:ea typeface="+mn-ea"/>
                <a:cs typeface="+mn-cs"/>
              </a:rPr>
              <a:t>Tal</a:t>
            </a:r>
            <a:r>
              <a:rPr lang="es-ES" sz="1200" kern="1200" baseline="0" dirty="0" smtClean="0">
                <a:solidFill>
                  <a:schemeClr val="accent1"/>
                </a:solidFill>
                <a:effectLst/>
                <a:latin typeface="+mn-lt"/>
                <a:ea typeface="+mn-ea"/>
                <a:cs typeface="+mn-cs"/>
              </a:rPr>
              <a:t> como dijimos anteriormente este presupuesto que fue sometido a verificación , no resulto verificado en el 100% de los casos aunque esta falsación no excluye este presupuesto planteado como marco teorico, ya que en el </a:t>
            </a:r>
            <a:r>
              <a:rPr lang="es-ES" sz="1200" kern="1200" dirty="0" smtClean="0">
                <a:solidFill>
                  <a:schemeClr val="accent1"/>
                </a:solidFill>
                <a:effectLst/>
                <a:latin typeface="+mn-lt"/>
                <a:ea typeface="+mn-ea"/>
                <a:cs typeface="+mn-cs"/>
              </a:rPr>
              <a:t>22%  de los casos la violencia era crónica e igual se pudo arribar a acuerdos.</a:t>
            </a:r>
          </a:p>
          <a:p>
            <a:endParaRPr lang="es-ES" sz="1200" kern="1200" dirty="0" smtClean="0">
              <a:solidFill>
                <a:schemeClr val="accent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s-AR" sz="1200" b="0" i="0" kern="1200" dirty="0" smtClean="0">
                <a:solidFill>
                  <a:schemeClr val="accent1"/>
                </a:solidFill>
                <a:effectLst/>
                <a:latin typeface="+mn-lt"/>
                <a:ea typeface="+mn-ea"/>
                <a:cs typeface="+mn-cs"/>
              </a:rPr>
              <a:t>Surge del análisis que un 68,2 % de las mediaciones analizadas correspondieron a causas en las que la violencia se dio en forma episódica, y un 19,5 % correspondió a violencia crónica. Sin embargo,  según se indagó entre los mediadores, los incluidos en la categoría Sin determinar, corresponden a casos en los que no pudieron identificar rasgos suficientes para clasificarla como violencia crónica, razón por la cual podríamos considerar que esos casos también integran la categoría de violencia episódica, resultando de ese modo que este tipo de violencia alcanzaría el 80,5% del total. Cabe destacar que aun en el conjunto de casos en los cuales se identificó con claridad la existencia de violencia crónica, se pudo trabajar con las partes, llevar adelante una mediación y arribar a un acuerdo.</a:t>
            </a:r>
            <a:endParaRPr lang="es-AR" sz="1200" b="0" i="1" kern="1200" dirty="0" smtClean="0">
              <a:solidFill>
                <a:schemeClr val="accent1"/>
              </a:solidFill>
              <a:effectLst/>
              <a:latin typeface="+mn-lt"/>
              <a:ea typeface="+mn-ea"/>
              <a:cs typeface="+mn-cs"/>
            </a:endParaRPr>
          </a:p>
          <a:p>
            <a:endParaRPr lang="es-AR" dirty="0">
              <a:solidFill>
                <a:schemeClr val="accent1"/>
              </a:solidFill>
            </a:endParaRPr>
          </a:p>
        </p:txBody>
      </p:sp>
    </p:spTree>
    <p:extLst>
      <p:ext uri="{BB962C8B-B14F-4D97-AF65-F5344CB8AC3E}">
        <p14:creationId xmlns:p14="http://schemas.microsoft.com/office/powerpoint/2010/main" val="1524420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accent1"/>
                </a:solidFill>
                <a:effectLst/>
                <a:latin typeface="+mn-lt"/>
                <a:ea typeface="+mn-ea"/>
                <a:cs typeface="+mn-cs"/>
              </a:rPr>
              <a:t>Variable compleja</a:t>
            </a:r>
            <a:r>
              <a:rPr lang="es-ES" sz="1200" kern="1200" baseline="0" dirty="0" smtClean="0">
                <a:solidFill>
                  <a:schemeClr val="accent1"/>
                </a:solidFill>
                <a:effectLst/>
                <a:latin typeface="+mn-lt"/>
                <a:ea typeface="+mn-ea"/>
                <a:cs typeface="+mn-cs"/>
              </a:rPr>
              <a:t> compuesta por tres subvariables.</a:t>
            </a:r>
          </a:p>
          <a:p>
            <a:r>
              <a:rPr lang="es-ES" sz="1200" kern="1200" dirty="0" smtClean="0">
                <a:solidFill>
                  <a:schemeClr val="accent1"/>
                </a:solidFill>
                <a:effectLst/>
                <a:latin typeface="+mn-lt"/>
                <a:ea typeface="+mn-ea"/>
                <a:cs typeface="+mn-cs"/>
              </a:rPr>
              <a:t>Pudimos observar que los valores  tanto en el requirente como en el requerido superan el  80%, lo que da cuenta de un nivel elevado de capacidad de reflexión existente en ambas partes. </a:t>
            </a:r>
            <a:endParaRPr lang="es-AR" sz="1200" kern="1200" dirty="0" smtClean="0">
              <a:solidFill>
                <a:schemeClr val="accent1"/>
              </a:solidFill>
              <a:effectLst/>
              <a:latin typeface="+mn-lt"/>
              <a:ea typeface="+mn-ea"/>
              <a:cs typeface="+mn-cs"/>
            </a:endParaRPr>
          </a:p>
          <a:p>
            <a:r>
              <a:rPr lang="es-ES" sz="1200" kern="1200" dirty="0" smtClean="0">
                <a:solidFill>
                  <a:schemeClr val="accent1"/>
                </a:solidFill>
                <a:effectLst/>
                <a:latin typeface="+mn-lt"/>
                <a:ea typeface="+mn-ea"/>
                <a:cs typeface="+mn-cs"/>
              </a:rPr>
              <a:t> </a:t>
            </a:r>
            <a:endParaRPr lang="es-AR" sz="1200" kern="1200" dirty="0" smtClean="0">
              <a:solidFill>
                <a:schemeClr val="accent1"/>
              </a:solidFill>
              <a:effectLst/>
              <a:latin typeface="+mn-lt"/>
              <a:ea typeface="+mn-ea"/>
              <a:cs typeface="+mn-cs"/>
            </a:endParaRPr>
          </a:p>
          <a:p>
            <a:r>
              <a:rPr lang="es-ES" sz="1200" kern="1200" dirty="0" smtClean="0">
                <a:solidFill>
                  <a:schemeClr val="accent1"/>
                </a:solidFill>
                <a:effectLst/>
                <a:latin typeface="+mn-lt"/>
                <a:ea typeface="+mn-ea"/>
                <a:cs typeface="+mn-cs"/>
              </a:rPr>
              <a:t>        Asimismo se pueden observar en ambas partes, los valores más altos en el registro de las propias emociones, seguido del registro del reconocimiento de las consecuencias de los propios actos y por último, en tercer lugar para ambos, el registro del otro y sus emociones. Los  valores registrados son ligeramente superiores respecto de todas las variables simples en el requirente respecto del requerido. Si bien esta diferencia no altera el equilibrio observado entre las partes, podría indicar una disponibilidad ligeramente mayor para pensar y reflexionar en el requirente. Tal vez influya en esto el hecho de que es el requirente quien al formular la denuncia reflexiona sobre lo acontecido con anticipación al requerido pudiendo ser ésta la circunstancia que lo muestre con una mayor capacidad de reflexión. Por otro lado no se puede ignorar que el requerido se encuentra en una situación de constreñimiento como denunciado en una causa penal o contravencional, lo que seguramente podría influir en sus capacidades.</a:t>
            </a:r>
            <a:endParaRPr lang="es-AR" sz="1200" kern="1200" dirty="0" smtClean="0">
              <a:solidFill>
                <a:schemeClr val="accent1"/>
              </a:solidFill>
              <a:effectLst/>
              <a:latin typeface="+mn-lt"/>
              <a:ea typeface="+mn-ea"/>
              <a:cs typeface="+mn-cs"/>
            </a:endParaRPr>
          </a:p>
          <a:p>
            <a:r>
              <a:rPr lang="es-ES" sz="1200" i="1" kern="1200" dirty="0" smtClean="0">
                <a:solidFill>
                  <a:schemeClr val="accent1"/>
                </a:solidFill>
                <a:effectLst/>
                <a:latin typeface="+mn-lt"/>
                <a:ea typeface="+mn-ea"/>
                <a:cs typeface="+mn-cs"/>
              </a:rPr>
              <a:t> </a:t>
            </a:r>
            <a:endParaRPr lang="es-AR" sz="1200" kern="1200" dirty="0" smtClean="0">
              <a:solidFill>
                <a:schemeClr val="accent1"/>
              </a:solidFill>
              <a:effectLst/>
              <a:latin typeface="+mn-lt"/>
              <a:ea typeface="+mn-ea"/>
              <a:cs typeface="+mn-cs"/>
            </a:endParaRPr>
          </a:p>
          <a:p>
            <a:endParaRPr lang="es-AR" dirty="0">
              <a:solidFill>
                <a:schemeClr val="accent1"/>
              </a:solidFill>
            </a:endParaRPr>
          </a:p>
        </p:txBody>
      </p:sp>
    </p:spTree>
    <p:extLst>
      <p:ext uri="{BB962C8B-B14F-4D97-AF65-F5344CB8AC3E}">
        <p14:creationId xmlns:p14="http://schemas.microsoft.com/office/powerpoint/2010/main" val="3858413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solidFill>
                  <a:schemeClr val="accent1"/>
                </a:solidFill>
              </a:rPr>
              <a:t>Los valores tanto en el requirente como en el requerido superan el 87%, lo que d cuenta de un alto nivel de voluntad de cambio para ambas partes.</a:t>
            </a:r>
            <a:r>
              <a:rPr lang="es-ES" sz="1200" kern="1200" dirty="0" smtClean="0">
                <a:solidFill>
                  <a:schemeClr val="accent1"/>
                </a:solidFill>
                <a:effectLst/>
                <a:latin typeface="+mn-lt"/>
                <a:ea typeface="+mn-ea"/>
                <a:cs typeface="+mn-cs"/>
              </a:rPr>
              <a:t> Los valores registrados son ligeramente superiores en el requirente respecto del requerido, lo que nos permite llegar a igual valoración que la realizada respecto a la capacidad de reflexión. </a:t>
            </a:r>
            <a:endParaRPr lang="es-AR" sz="1200" kern="1200" dirty="0" smtClean="0">
              <a:solidFill>
                <a:schemeClr val="accent1"/>
              </a:solidFill>
              <a:effectLst/>
              <a:latin typeface="+mn-lt"/>
              <a:ea typeface="+mn-ea"/>
              <a:cs typeface="+mn-cs"/>
            </a:endParaRPr>
          </a:p>
          <a:p>
            <a:r>
              <a:rPr lang="es-ES" sz="1200" kern="1200" dirty="0" smtClean="0">
                <a:solidFill>
                  <a:schemeClr val="accent1"/>
                </a:solidFill>
                <a:effectLst/>
                <a:latin typeface="+mn-lt"/>
                <a:ea typeface="+mn-ea"/>
                <a:cs typeface="+mn-cs"/>
              </a:rPr>
              <a:t> </a:t>
            </a:r>
            <a:endParaRPr lang="es-AR" sz="1200" kern="1200" dirty="0" smtClean="0">
              <a:solidFill>
                <a:schemeClr val="accent1"/>
              </a:solidFill>
              <a:effectLst/>
              <a:latin typeface="+mn-lt"/>
              <a:ea typeface="+mn-ea"/>
              <a:cs typeface="+mn-cs"/>
            </a:endParaRPr>
          </a:p>
          <a:p>
            <a:endParaRPr lang="es-AR" dirty="0">
              <a:solidFill>
                <a:schemeClr val="accent1"/>
              </a:solidFill>
            </a:endParaRPr>
          </a:p>
        </p:txBody>
      </p:sp>
    </p:spTree>
    <p:extLst>
      <p:ext uri="{BB962C8B-B14F-4D97-AF65-F5344CB8AC3E}">
        <p14:creationId xmlns:p14="http://schemas.microsoft.com/office/powerpoint/2010/main" val="958586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solidFill>
                  <a:schemeClr val="accent1"/>
                </a:solidFill>
              </a:rPr>
              <a:t>Las partes han encontrado una relación de paridad ya que en el 100% de los casos tanto para requeridos como requirentes tuvieron asesoramiento legal.</a:t>
            </a:r>
            <a:endParaRPr lang="es-AR" dirty="0">
              <a:solidFill>
                <a:schemeClr val="accent1"/>
              </a:solidFill>
            </a:endParaRPr>
          </a:p>
        </p:txBody>
      </p:sp>
    </p:spTree>
    <p:extLst>
      <p:ext uri="{BB962C8B-B14F-4D97-AF65-F5344CB8AC3E}">
        <p14:creationId xmlns:p14="http://schemas.microsoft.com/office/powerpoint/2010/main" val="4002542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solidFill>
                  <a:schemeClr val="accent1"/>
                </a:solidFill>
              </a:rPr>
              <a:t>La composición de los delitos y contravenciones  mayoritariamente corresponden a amenazas con un …..  Este valor tiene</a:t>
            </a:r>
            <a:r>
              <a:rPr lang="es-AR" baseline="0" dirty="0" smtClean="0">
                <a:solidFill>
                  <a:schemeClr val="accent1"/>
                </a:solidFill>
              </a:rPr>
              <a:t> consistencia con los ingresos al centro en materia de amenazas que fueron para 2014 63% no así los demás artículos aquí detallados.</a:t>
            </a:r>
            <a:endParaRPr lang="es-AR" dirty="0">
              <a:solidFill>
                <a:schemeClr val="accent1"/>
              </a:solidFill>
            </a:endParaRPr>
          </a:p>
        </p:txBody>
      </p:sp>
    </p:spTree>
    <p:extLst>
      <p:ext uri="{BB962C8B-B14F-4D97-AF65-F5344CB8AC3E}">
        <p14:creationId xmlns:p14="http://schemas.microsoft.com/office/powerpoint/2010/main" val="3944281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solidFill>
                  <a:schemeClr val="accent1"/>
                </a:solidFill>
              </a:rPr>
              <a:t>La distribución de casos por sede de la muestra es semejante a la distribución de causas</a:t>
            </a:r>
            <a:r>
              <a:rPr lang="es-AR" baseline="0" dirty="0" smtClean="0">
                <a:solidFill>
                  <a:schemeClr val="accent1"/>
                </a:solidFill>
              </a:rPr>
              <a:t> en cada una de las sedes en las que el centro de mediación presta sus servicios. El ranking tienen exactamente el mismo orden.</a:t>
            </a:r>
          </a:p>
          <a:p>
            <a:r>
              <a:rPr lang="es-AR" baseline="0" dirty="0" smtClean="0">
                <a:solidFill>
                  <a:schemeClr val="accent1"/>
                </a:solidFill>
              </a:rPr>
              <a:t> Que  Contar algo sobre eso. </a:t>
            </a:r>
            <a:endParaRPr lang="es-AR" dirty="0" smtClean="0">
              <a:solidFill>
                <a:schemeClr val="accent1"/>
              </a:solidFill>
            </a:endParaRPr>
          </a:p>
          <a:p>
            <a:endParaRPr lang="es-AR" dirty="0" smtClean="0">
              <a:solidFill>
                <a:schemeClr val="accent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s-AR" dirty="0" smtClean="0">
                <a:solidFill>
                  <a:schemeClr val="accent1"/>
                </a:solidFill>
              </a:rPr>
              <a:t>La</a:t>
            </a:r>
            <a:r>
              <a:rPr lang="es-AR" baseline="0" dirty="0" smtClean="0">
                <a:solidFill>
                  <a:schemeClr val="accent1"/>
                </a:solidFill>
              </a:rPr>
              <a:t> </a:t>
            </a:r>
            <a:r>
              <a:rPr lang="es-AR" dirty="0" smtClean="0">
                <a:solidFill>
                  <a:schemeClr val="accent1"/>
                </a:solidFill>
              </a:rPr>
              <a:t>distribución por materia de los acuerdos analizados se</a:t>
            </a:r>
            <a:r>
              <a:rPr lang="es-AR" baseline="0" dirty="0" smtClean="0">
                <a:solidFill>
                  <a:schemeClr val="accent1"/>
                </a:solidFill>
              </a:rPr>
              <a:t> compone en un 86% de penal….</a:t>
            </a:r>
          </a:p>
          <a:p>
            <a:r>
              <a:rPr lang="es-AR" sz="1200" kern="1200" dirty="0" smtClean="0">
                <a:solidFill>
                  <a:schemeClr val="tx1"/>
                </a:solidFill>
                <a:effectLst/>
                <a:latin typeface="+mn-lt"/>
                <a:ea typeface="+mn-ea"/>
                <a:cs typeface="+mn-cs"/>
              </a:rPr>
              <a:t>Si comparamos con las causas por materia que entra a Mediación , en nuestra  está sobre representada la materia penal,</a:t>
            </a:r>
            <a:r>
              <a:rPr lang="es-AR" sz="1200" kern="1200" baseline="0" dirty="0" smtClean="0">
                <a:solidFill>
                  <a:schemeClr val="tx1"/>
                </a:solidFill>
                <a:effectLst/>
                <a:latin typeface="+mn-lt"/>
                <a:ea typeface="+mn-ea"/>
                <a:cs typeface="+mn-cs"/>
              </a:rPr>
              <a:t> tal vez porque son casos de violencia.</a:t>
            </a:r>
            <a:r>
              <a:rPr lang="es-AR" dirty="0" smtClean="0">
                <a:solidFill>
                  <a:schemeClr val="accent1"/>
                </a:solidFill>
              </a:rPr>
              <a:t> 67% penal 67%  y contravencional 31%</a:t>
            </a:r>
          </a:p>
          <a:p>
            <a:endParaRPr lang="es-AR" dirty="0" smtClean="0">
              <a:solidFill>
                <a:schemeClr val="accent1"/>
              </a:solidFill>
            </a:endParaRPr>
          </a:p>
          <a:p>
            <a:endParaRPr lang="es-AR" dirty="0" smtClean="0">
              <a:solidFill>
                <a:schemeClr val="accent1"/>
              </a:solidFill>
            </a:endParaRPr>
          </a:p>
        </p:txBody>
      </p:sp>
    </p:spTree>
    <p:extLst>
      <p:ext uri="{BB962C8B-B14F-4D97-AF65-F5344CB8AC3E}">
        <p14:creationId xmlns:p14="http://schemas.microsoft.com/office/powerpoint/2010/main" val="3437257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En</a:t>
            </a:r>
            <a:r>
              <a:rPr lang="es-AR" baseline="0" dirty="0" smtClean="0"/>
              <a:t> relación al sexo vemos que las requirentes son en un caso 90 % mujeres y los requeridos en un 89% varones. </a:t>
            </a:r>
          </a:p>
          <a:p>
            <a:r>
              <a:rPr lang="es-AR" baseline="0" dirty="0" smtClean="0"/>
              <a:t>El rango etareo o las edades corresponden en la mitad de los requirentes a personas entre 36 y 65 años, casi la otra mitas a personas entre 18 y 35 y muy poquitos mayores de 66.</a:t>
            </a:r>
          </a:p>
          <a:p>
            <a:r>
              <a:rPr lang="es-AR" baseline="0" dirty="0" smtClean="0"/>
              <a:t>En los requeridos aumenta un poco más esa franja de 36 a 65 y disminuye entonces la de menores de 35 </a:t>
            </a:r>
            <a:endParaRPr lang="es-AR" dirty="0"/>
          </a:p>
        </p:txBody>
      </p:sp>
    </p:spTree>
    <p:extLst>
      <p:ext uri="{BB962C8B-B14F-4D97-AF65-F5344CB8AC3E}">
        <p14:creationId xmlns:p14="http://schemas.microsoft.com/office/powerpoint/2010/main" val="551175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s-AR" altLang="es-AR" sz="1200" b="0" i="0" u="none" strike="noStrike" cap="none" normalizeH="0" baseline="0" dirty="0" smtClean="0">
                <a:ln>
                  <a:noFill/>
                </a:ln>
                <a:solidFill>
                  <a:srgbClr val="000000"/>
                </a:solidFill>
                <a:effectLst/>
                <a:latin typeface="Times New Roman" pitchFamily="18" charset="0"/>
                <a:cs typeface="Arial" pitchFamily="34" charset="0"/>
              </a:rPr>
              <a:t>Del análisis realizado surge que en el 89,7 % de los conflictos observados que </a:t>
            </a:r>
            <a:r>
              <a:rPr kumimoji="0" lang="es-AR" altLang="es-AR" sz="1800" b="0" i="0" u="none" strike="noStrike" cap="none" normalizeH="0" baseline="0" dirty="0" smtClean="0">
                <a:ln>
                  <a:noFill/>
                </a:ln>
                <a:solidFill>
                  <a:srgbClr val="000000"/>
                </a:solidFill>
                <a:effectLst/>
                <a:latin typeface="Times New Roman" pitchFamily="18" charset="0"/>
                <a:cs typeface="Arial" pitchFamily="34" charset="0"/>
              </a:rPr>
              <a:t>finalizaron con un acuerdo de mediación, se dieron entre partes con vínculos de pareja, </a:t>
            </a:r>
            <a:r>
              <a:rPr kumimoji="0" lang="es-AR" altLang="es-AR" sz="2800" b="0" i="0" u="none" strike="noStrike" cap="none" normalizeH="0" baseline="0" dirty="0" smtClean="0">
                <a:ln>
                  <a:noFill/>
                </a:ln>
                <a:solidFill>
                  <a:srgbClr val="000000"/>
                </a:solidFill>
                <a:effectLst/>
                <a:latin typeface="Times New Roman" pitchFamily="18" charset="0"/>
                <a:cs typeface="Arial" pitchFamily="34" charset="0"/>
              </a:rPr>
              <a:t>incluyéndose en esta categoría a  novios, ex novios, cónyuges, ex cónyuges, uniones convivenciales </a:t>
            </a:r>
            <a:r>
              <a:rPr kumimoji="0" lang="es-AR" altLang="es-AR" sz="4000" b="0" i="1" u="none" strike="noStrike" cap="none" normalizeH="0" baseline="0" dirty="0" smtClean="0">
                <a:ln>
                  <a:noFill/>
                </a:ln>
                <a:solidFill>
                  <a:srgbClr val="000000"/>
                </a:solidFill>
                <a:effectLst/>
                <a:latin typeface="Times New Roman" pitchFamily="18" charset="0"/>
                <a:cs typeface="Arial" pitchFamily="34" charset="0"/>
              </a:rPr>
              <a:t>y ex convivientes</a:t>
            </a:r>
            <a:r>
              <a:rPr kumimoji="0" lang="es-AR" altLang="es-AR" sz="4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s-AR" altLang="es-AR"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s-AR" altLang="es-A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s-AR" altLang="es-AR" sz="1800" b="0" i="0" u="none" strike="noStrike" cap="none" normalizeH="0" baseline="0" dirty="0" smtClean="0">
              <a:ln>
                <a:noFill/>
              </a:ln>
              <a:solidFill>
                <a:schemeClr val="tx1"/>
              </a:solidFill>
              <a:effectLst/>
              <a:latin typeface="Arial" pitchFamily="34" charset="0"/>
              <a:cs typeface="Arial" pitchFamily="34" charset="0"/>
            </a:endParaRPr>
          </a:p>
          <a:p>
            <a:endParaRPr lang="es-AR" dirty="0"/>
          </a:p>
        </p:txBody>
      </p:sp>
    </p:spTree>
    <p:extLst>
      <p:ext uri="{BB962C8B-B14F-4D97-AF65-F5344CB8AC3E}">
        <p14:creationId xmlns:p14="http://schemas.microsoft.com/office/powerpoint/2010/main" val="3233851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solidFill>
                  <a:schemeClr val="accent1"/>
                </a:solidFill>
              </a:rPr>
              <a:t>No convivien en el momento de la firma del acuerdo el 81% de las personas involucradas y si lo hacían el 19%. El 70% tenía hijos</a:t>
            </a:r>
            <a:endParaRPr lang="es-AR" dirty="0">
              <a:solidFill>
                <a:schemeClr val="accent1"/>
              </a:solidFill>
            </a:endParaRPr>
          </a:p>
        </p:txBody>
      </p:sp>
    </p:spTree>
    <p:extLst>
      <p:ext uri="{BB962C8B-B14F-4D97-AF65-F5344CB8AC3E}">
        <p14:creationId xmlns:p14="http://schemas.microsoft.com/office/powerpoint/2010/main" val="343997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solidFill>
                  <a:schemeClr val="accent1"/>
                </a:solidFill>
              </a:rPr>
              <a:t>El 74% de los acuerdos tuvieron</a:t>
            </a:r>
            <a:r>
              <a:rPr lang="es-AR" baseline="0" dirty="0" smtClean="0">
                <a:solidFill>
                  <a:schemeClr val="accent1"/>
                </a:solidFill>
              </a:rPr>
              <a:t> intervención de la OVD y el 93% de la OFAVIT. De esas intervenciones se recibieron las siguientes calificaciones. </a:t>
            </a:r>
            <a:endParaRPr lang="es-AR" dirty="0">
              <a:solidFill>
                <a:schemeClr val="accent1"/>
              </a:solidFill>
            </a:endParaRPr>
          </a:p>
        </p:txBody>
      </p:sp>
    </p:spTree>
    <p:extLst>
      <p:ext uri="{BB962C8B-B14F-4D97-AF65-F5344CB8AC3E}">
        <p14:creationId xmlns:p14="http://schemas.microsoft.com/office/powerpoint/2010/main" val="2367019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26602797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accent1"/>
                </a:solidFill>
                <a:effectLst/>
                <a:latin typeface="+mn-lt"/>
                <a:ea typeface="+mn-ea"/>
                <a:cs typeface="+mn-cs"/>
              </a:rPr>
              <a:t> En relación a los </a:t>
            </a:r>
            <a:r>
              <a:rPr lang="es-ES" sz="1200" b="1" kern="1200" dirty="0" smtClean="0">
                <a:solidFill>
                  <a:schemeClr val="accent1"/>
                </a:solidFill>
                <a:effectLst/>
                <a:latin typeface="+mn-lt"/>
                <a:ea typeface="+mn-ea"/>
                <a:cs typeface="+mn-cs"/>
              </a:rPr>
              <a:t>tipos de violencia</a:t>
            </a:r>
            <a:r>
              <a:rPr lang="es-ES" sz="1200" kern="1200" dirty="0" smtClean="0">
                <a:solidFill>
                  <a:schemeClr val="accent1"/>
                </a:solidFill>
                <a:effectLst/>
                <a:latin typeface="+mn-lt"/>
                <a:ea typeface="+mn-ea"/>
                <a:cs typeface="+mn-cs"/>
              </a:rPr>
              <a:t>, fue una variable</a:t>
            </a:r>
            <a:r>
              <a:rPr lang="es-ES" sz="1200" kern="1200" baseline="0" dirty="0" smtClean="0">
                <a:solidFill>
                  <a:schemeClr val="accent1"/>
                </a:solidFill>
                <a:effectLst/>
                <a:latin typeface="+mn-lt"/>
                <a:ea typeface="+mn-ea"/>
                <a:cs typeface="+mn-cs"/>
              </a:rPr>
              <a:t> de respuestas múltiples. Esto es que se podían registrar más de 1 tipo por caso. Por eso si analizamos la proporción de casos en los que se consignó el tipo de violencia psicoemocional sobre el total de casos analizados vemos que estuvo presente en el 90% de ellos. Ahora si esa proporción la vinculamos con el total de tipos de violencia registradas ese valor se ubica en el 63% de los casos.</a:t>
            </a:r>
          </a:p>
          <a:p>
            <a:r>
              <a:rPr lang="es-ES" sz="1200" kern="1200" baseline="0" dirty="0" smtClean="0">
                <a:solidFill>
                  <a:schemeClr val="accent1"/>
                </a:solidFill>
                <a:effectLst/>
                <a:latin typeface="+mn-lt"/>
                <a:ea typeface="+mn-ea"/>
                <a:cs typeface="+mn-cs"/>
              </a:rPr>
              <a:t>Aún pensando en que no recibimos delitos o contravenciones cuyo objeto este vinculado con la violencia física, si es importante considerar que el valor relativo a las causas en las que se detecto violencia física asciende al 26% si sumamos la física con la sexual.</a:t>
            </a:r>
            <a:endParaRPr lang="es-AR" dirty="0">
              <a:solidFill>
                <a:schemeClr val="accent1"/>
              </a:solidFill>
            </a:endParaRPr>
          </a:p>
        </p:txBody>
      </p:sp>
    </p:spTree>
    <p:extLst>
      <p:ext uri="{BB962C8B-B14F-4D97-AF65-F5344CB8AC3E}">
        <p14:creationId xmlns:p14="http://schemas.microsoft.com/office/powerpoint/2010/main" val="3043583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accent1"/>
                </a:solidFill>
                <a:effectLst/>
                <a:latin typeface="+mn-lt"/>
                <a:ea typeface="+mn-ea"/>
                <a:cs typeface="+mn-cs"/>
              </a:rPr>
              <a:t> En la variable </a:t>
            </a:r>
            <a:r>
              <a:rPr lang="es-ES" sz="1200" b="1" kern="1200" dirty="0" smtClean="0">
                <a:solidFill>
                  <a:schemeClr val="accent1"/>
                </a:solidFill>
                <a:effectLst/>
                <a:latin typeface="+mn-lt"/>
                <a:ea typeface="+mn-ea"/>
                <a:cs typeface="+mn-cs"/>
              </a:rPr>
              <a:t>otras intervenciones para el sostenimiento del acuerdo</a:t>
            </a:r>
            <a:r>
              <a:rPr lang="es-ES" sz="1200" kern="1200" dirty="0" smtClean="0">
                <a:solidFill>
                  <a:schemeClr val="accent1"/>
                </a:solidFill>
                <a:effectLst/>
                <a:latin typeface="+mn-lt"/>
                <a:ea typeface="+mn-ea"/>
                <a:cs typeface="+mn-cs"/>
              </a:rPr>
              <a:t>, también surgió que el mediador en un altísimo porcentaje considero bueno que las personas pudiesen acceder a  apoyo terapéutico, programas para desarrollar habilidades comunicacionales, comunicación no violenta, etc.</a:t>
            </a:r>
            <a:endParaRPr lang="es-AR" sz="1200" kern="1200" dirty="0" smtClean="0">
              <a:solidFill>
                <a:schemeClr val="accent1"/>
              </a:solidFill>
              <a:effectLst/>
              <a:latin typeface="+mn-lt"/>
              <a:ea typeface="+mn-ea"/>
              <a:cs typeface="+mn-cs"/>
            </a:endParaRPr>
          </a:p>
          <a:p>
            <a:r>
              <a:rPr lang="es-ES" sz="1200" kern="1200" dirty="0" smtClean="0">
                <a:solidFill>
                  <a:schemeClr val="accent1"/>
                </a:solidFill>
                <a:effectLst/>
                <a:latin typeface="+mn-lt"/>
                <a:ea typeface="+mn-ea"/>
                <a:cs typeface="+mn-cs"/>
              </a:rPr>
              <a:t> </a:t>
            </a:r>
            <a:endParaRPr lang="es-AR" dirty="0">
              <a:solidFill>
                <a:schemeClr val="accent1"/>
              </a:solidFill>
            </a:endParaRPr>
          </a:p>
        </p:txBody>
      </p:sp>
    </p:spTree>
    <p:extLst>
      <p:ext uri="{BB962C8B-B14F-4D97-AF65-F5344CB8AC3E}">
        <p14:creationId xmlns:p14="http://schemas.microsoft.com/office/powerpoint/2010/main" val="10441058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sz="1200" kern="1200" dirty="0" smtClean="0">
              <a:solidFill>
                <a:schemeClr val="accent1"/>
              </a:solidFill>
              <a:effectLst/>
              <a:latin typeface="+mn-lt"/>
              <a:ea typeface="+mn-ea"/>
              <a:cs typeface="+mn-cs"/>
            </a:endParaRPr>
          </a:p>
          <a:p>
            <a:r>
              <a:rPr lang="es-ES" sz="1200" kern="1200" dirty="0" smtClean="0">
                <a:solidFill>
                  <a:schemeClr val="tx1"/>
                </a:solidFill>
                <a:effectLst/>
                <a:latin typeface="+mn-lt"/>
                <a:ea typeface="+mn-ea"/>
                <a:cs typeface="+mn-cs"/>
              </a:rPr>
              <a:t> Como consecuencia del análisis del estudio de campo realizado estamos en condiciones de afirmar que en el contexto de la justicia penal respecto de los delitos de amenazas simples, violación de domicilio, daños, incumplimiento de los deberes de asistencia familiar, y la contravenciones de hostigamiento, en los que intervienen  </a:t>
            </a:r>
            <a:r>
              <a:rPr lang="es-ES" sz="1200" i="1" kern="1200" dirty="0" smtClean="0">
                <a:solidFill>
                  <a:schemeClr val="tx1"/>
                </a:solidFill>
                <a:effectLst/>
                <a:latin typeface="+mn-lt"/>
                <a:ea typeface="+mn-ea"/>
                <a:cs typeface="+mn-cs"/>
              </a:rPr>
              <a:t>familias que han atravesado situaciones de violencia, éstas han podido participar en procesos de mediación, lograr acuerdos  y sostenerlos en el tiempo. </a:t>
            </a:r>
            <a:endParaRPr lang="es-ES" sz="1200" kern="1200" dirty="0" smtClean="0">
              <a:solidFill>
                <a:schemeClr val="tx1"/>
              </a:solidFill>
              <a:effectLst/>
              <a:latin typeface="+mn-lt"/>
              <a:ea typeface="+mn-ea"/>
              <a:cs typeface="+mn-cs"/>
            </a:endParaRPr>
          </a:p>
          <a:p>
            <a:r>
              <a:rPr lang="es-ES" sz="1200" i="1"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Procedimos a la falsación de los presupuestos y pudimos comprobar que las partes estaban asesoradas legalmente en el cien por ciento de los casos y la violencia se hallaba controlada en el noventa y ocho punto uno por ciento. Para los presupuestos capacidad de reflexión, voluntad de cambio, y que la violencia no sea crónica, el porcentaje superó el ochenta y dos por ciento de los casos.</a:t>
            </a:r>
            <a:endParaRPr lang="es-AR" sz="1200" kern="1200" dirty="0" smtClean="0">
              <a:solidFill>
                <a:schemeClr val="accent1"/>
              </a:solidFill>
              <a:effectLst/>
              <a:latin typeface="+mn-lt"/>
              <a:ea typeface="+mn-ea"/>
              <a:cs typeface="+mn-cs"/>
            </a:endParaRPr>
          </a:p>
          <a:p>
            <a:endParaRPr lang="es-AR" sz="1200" kern="1200" dirty="0" smtClean="0">
              <a:solidFill>
                <a:schemeClr val="accent1"/>
              </a:solidFill>
              <a:effectLst/>
              <a:latin typeface="+mn-lt"/>
              <a:ea typeface="+mn-ea"/>
              <a:cs typeface="+mn-cs"/>
            </a:endParaRPr>
          </a:p>
          <a:p>
            <a:r>
              <a:rPr lang="es-AR" sz="1200" kern="1200" dirty="0" smtClean="0">
                <a:solidFill>
                  <a:schemeClr val="accent1"/>
                </a:solidFill>
                <a:effectLst/>
                <a:latin typeface="+mn-lt"/>
                <a:ea typeface="+mn-ea"/>
                <a:cs typeface="+mn-cs"/>
              </a:rPr>
              <a:t>Vimos  las situaciones de violencia controlada se mantenían como rasgo característico de los acuerdos analizados</a:t>
            </a:r>
          </a:p>
          <a:p>
            <a:r>
              <a:rPr lang="es-AR" sz="1200" kern="1200" dirty="0" smtClean="0">
                <a:solidFill>
                  <a:schemeClr val="accent1"/>
                </a:solidFill>
                <a:effectLst/>
                <a:latin typeface="+mn-lt"/>
                <a:ea typeface="+mn-ea"/>
                <a:cs typeface="+mn-cs"/>
              </a:rPr>
              <a:t>Del</a:t>
            </a:r>
            <a:r>
              <a:rPr lang="es-AR" sz="1200" kern="1200" baseline="0" dirty="0" smtClean="0">
                <a:solidFill>
                  <a:schemeClr val="accent1"/>
                </a:solidFill>
                <a:effectLst/>
                <a:latin typeface="+mn-lt"/>
                <a:ea typeface="+mn-ea"/>
                <a:cs typeface="+mn-cs"/>
              </a:rPr>
              <a:t> cruce de las variables violencia controlada con el resultado de la verificación de los acuerdos </a:t>
            </a:r>
            <a:r>
              <a:rPr lang="es-AR" sz="1200" kern="1200" dirty="0" smtClean="0">
                <a:solidFill>
                  <a:schemeClr val="accent1"/>
                </a:solidFill>
                <a:effectLst/>
                <a:latin typeface="+mn-lt"/>
                <a:ea typeface="+mn-ea"/>
                <a:cs typeface="+mn-cs"/>
              </a:rPr>
              <a:t> podemos decir que a priori, se ve una clara concentración de cumplimientos de acuerdos en los casos de violencia controlada ya que de 115 casos 114 tuvieron cumplimiento y</a:t>
            </a:r>
            <a:r>
              <a:rPr lang="es-AR" sz="1200" kern="1200" baseline="0" dirty="0" smtClean="0">
                <a:solidFill>
                  <a:schemeClr val="accent1"/>
                </a:solidFill>
                <a:effectLst/>
                <a:latin typeface="+mn-lt"/>
                <a:ea typeface="+mn-ea"/>
                <a:cs typeface="+mn-cs"/>
              </a:rPr>
              <a:t> estaba controlada la violencia</a:t>
            </a:r>
            <a:r>
              <a:rPr lang="es-AR" sz="1200" kern="1200" dirty="0" smtClean="0">
                <a:solidFill>
                  <a:schemeClr val="accent1"/>
                </a:solidFill>
                <a:effectLst/>
                <a:latin typeface="+mn-lt"/>
                <a:ea typeface="+mn-ea"/>
                <a:cs typeface="+mn-cs"/>
              </a:rPr>
              <a:t>, pero hay una distribución de incumplimientos que contradice la lógica anterior, ya que 9 de los 10 incumplimientos se ubican entre los casos de violencia controlada. Para contar con datos precisos, se realizaron pruebas específicas para determinar si hay o no asociación entre las variables presentadas.  Que dieron como resultado que </a:t>
            </a:r>
            <a:r>
              <a:rPr lang="es-AR" dirty="0" smtClean="0">
                <a:solidFill>
                  <a:schemeClr val="accent1"/>
                </a:solidFill>
              </a:rPr>
              <a:t>No depende el cumplimiento  del acuerdo de que la violencia se encuentre controlada.</a:t>
            </a:r>
          </a:p>
          <a:p>
            <a:endParaRPr lang="es-AR" dirty="0">
              <a:solidFill>
                <a:schemeClr val="accent1"/>
              </a:solidFill>
            </a:endParaRPr>
          </a:p>
        </p:txBody>
      </p:sp>
    </p:spTree>
    <p:extLst>
      <p:ext uri="{BB962C8B-B14F-4D97-AF65-F5344CB8AC3E}">
        <p14:creationId xmlns:p14="http://schemas.microsoft.com/office/powerpoint/2010/main" val="1401693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accent1"/>
                </a:solidFill>
                <a:effectLst/>
                <a:latin typeface="+mn-lt"/>
                <a:ea typeface="+mn-ea"/>
                <a:cs typeface="+mn-cs"/>
              </a:rPr>
              <a:t>Para favorecer el análisis conjunto de las variables Capacidad de Reflexión y Voluntad de cambio con otras variables, se ha elaborado un Índice de Capacidad de Reflexión y un Índice de Voluntad de cambio. El primero, ubica los casos analizados en cuatro categorías: alta (para casos en los que el mediador pudo observar la presencia de los tres tipos de registro); media (para casos en los que pudo verificar dos de los tres tipos de registro): baja (para casos en los que sólo pudo identificar uno de los tres registros); ninguno (para casos en los que no se hubiera observado ninguno de los registros detallados). </a:t>
            </a:r>
            <a:endParaRPr lang="es-AR" sz="1200" kern="1200" dirty="0" smtClean="0">
              <a:solidFill>
                <a:schemeClr val="accent1"/>
              </a:solidFill>
              <a:effectLst/>
              <a:latin typeface="+mn-lt"/>
              <a:ea typeface="+mn-ea"/>
              <a:cs typeface="+mn-cs"/>
            </a:endParaRPr>
          </a:p>
          <a:p>
            <a:r>
              <a:rPr lang="es-ES" sz="1200" kern="1200" dirty="0" smtClean="0">
                <a:solidFill>
                  <a:schemeClr val="accent1"/>
                </a:solidFill>
                <a:effectLst/>
                <a:latin typeface="+mn-lt"/>
                <a:ea typeface="+mn-ea"/>
                <a:cs typeface="+mn-cs"/>
              </a:rPr>
              <a:t> De los resultados correspondientes al requirente, surge que habría capacidad de reflexión ALTA en el 79.2% de los casos (122), MEDIA en el 10.4% de los casos (16) BAJA, en el 7.1% de los casos (11) y NINGUNA en el 3.2% de los casos (5). Entre ALTA y MEDIA se ubican el 89.6% de los casos.</a:t>
            </a:r>
          </a:p>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accent1"/>
                </a:solidFill>
                <a:effectLst/>
                <a:latin typeface="+mn-lt"/>
                <a:ea typeface="+mn-ea"/>
                <a:cs typeface="+mn-cs"/>
              </a:rPr>
              <a:t>Considerada la variable capacidad de reflexión en el requerido según la frecuencia con la que se da, como ALTA, MEDIA, BAJA y NINGUNA; surge que habría capacidad de reflexión ALTA en el 70.5% de los casos (110), MEDIA en el 16% de los casos (25) BAJA, en el 8.3% de los casos (13) y NINGUNA en el 5.1% de los casos (8). Entre ALTA y MEDIA se ubican el 86.5% de los casos  (135) y entre BAJA y NINGUNA el 13.4% (21). </a:t>
            </a:r>
            <a:endParaRPr lang="es-AR" sz="1200" kern="1200" dirty="0" smtClean="0">
              <a:solidFill>
                <a:schemeClr val="accent1"/>
              </a:solidFill>
              <a:effectLst/>
              <a:latin typeface="+mn-lt"/>
              <a:ea typeface="+mn-ea"/>
              <a:cs typeface="+mn-cs"/>
            </a:endParaRPr>
          </a:p>
          <a:p>
            <a:endParaRPr lang="es-AR" dirty="0">
              <a:solidFill>
                <a:schemeClr val="accent1"/>
              </a:solidFill>
            </a:endParaRPr>
          </a:p>
        </p:txBody>
      </p:sp>
    </p:spTree>
    <p:extLst>
      <p:ext uri="{BB962C8B-B14F-4D97-AF65-F5344CB8AC3E}">
        <p14:creationId xmlns:p14="http://schemas.microsoft.com/office/powerpoint/2010/main" val="21329057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b="0" i="0" kern="1200" dirty="0" smtClean="0">
                <a:solidFill>
                  <a:schemeClr val="accent1"/>
                </a:solidFill>
                <a:effectLst/>
                <a:latin typeface="+mn-lt"/>
                <a:ea typeface="+mn-ea"/>
                <a:cs typeface="+mn-cs"/>
              </a:rPr>
              <a:t>En el requirente, la Voluntad de cambio es ALTA en el 83,2% de los casos (129), MEDIA en el 7,2% de los casos, BAJA en 4,5% de los casos (7) y NINGUNA en 5,2% de los casos (8). </a:t>
            </a:r>
            <a:endParaRPr lang="es-AR" sz="1200" b="0" i="1" kern="1200" dirty="0" smtClean="0">
              <a:solidFill>
                <a:schemeClr val="accent1"/>
              </a:solidFill>
              <a:effectLst/>
              <a:latin typeface="+mn-lt"/>
              <a:ea typeface="+mn-ea"/>
              <a:cs typeface="+mn-cs"/>
            </a:endParaRPr>
          </a:p>
          <a:p>
            <a:r>
              <a:rPr lang="es-ES" sz="1200" i="0" kern="1200" dirty="0" smtClean="0">
                <a:solidFill>
                  <a:schemeClr val="accent1"/>
                </a:solidFill>
                <a:effectLst/>
                <a:latin typeface="+mn-lt"/>
                <a:ea typeface="+mn-ea"/>
                <a:cs typeface="+mn-cs"/>
              </a:rPr>
              <a:t> </a:t>
            </a:r>
            <a:endParaRPr lang="es-AR" sz="1200" kern="1200" dirty="0" smtClean="0">
              <a:solidFill>
                <a:schemeClr val="accent1"/>
              </a:solidFill>
              <a:effectLst/>
              <a:latin typeface="+mn-lt"/>
              <a:ea typeface="+mn-ea"/>
              <a:cs typeface="+mn-cs"/>
            </a:endParaRPr>
          </a:p>
          <a:p>
            <a:r>
              <a:rPr lang="es-ES" sz="1200" i="1" kern="1200" dirty="0" smtClean="0">
                <a:solidFill>
                  <a:schemeClr val="accent1"/>
                </a:solidFill>
                <a:effectLst/>
                <a:latin typeface="+mn-lt"/>
                <a:ea typeface="+mn-ea"/>
                <a:cs typeface="+mn-cs"/>
              </a:rPr>
              <a:t>De acuerdo a los resultados del índice, el requerido registra Voluntad de cambio ALTA en el 75,8% de los casos (116), MEDIA en el 13,7% de los casos (21), BAJA y NINGUNA en iguales proporciones: 5,2% de los casos (8). </a:t>
            </a:r>
            <a:endParaRPr lang="es-AR" sz="1200" kern="1200" dirty="0" smtClean="0">
              <a:solidFill>
                <a:schemeClr val="accent1"/>
              </a:solidFill>
              <a:effectLst/>
              <a:latin typeface="+mn-lt"/>
              <a:ea typeface="+mn-ea"/>
              <a:cs typeface="+mn-cs"/>
            </a:endParaRPr>
          </a:p>
          <a:p>
            <a:r>
              <a:rPr lang="es-ES" sz="1200" i="0" kern="1200" dirty="0" smtClean="0">
                <a:solidFill>
                  <a:schemeClr val="accent1"/>
                </a:solidFill>
                <a:effectLst/>
                <a:latin typeface="+mn-lt"/>
                <a:ea typeface="+mn-ea"/>
                <a:cs typeface="+mn-cs"/>
              </a:rPr>
              <a:t> </a:t>
            </a:r>
            <a:endParaRPr lang="es-AR" sz="1200" kern="1200" dirty="0" smtClean="0">
              <a:solidFill>
                <a:schemeClr val="accent1"/>
              </a:solidFill>
              <a:effectLst/>
              <a:latin typeface="+mn-lt"/>
              <a:ea typeface="+mn-ea"/>
              <a:cs typeface="+mn-cs"/>
            </a:endParaRPr>
          </a:p>
          <a:p>
            <a:r>
              <a:rPr lang="es-AR" sz="1200" b="1" i="0" kern="1200" dirty="0" smtClean="0">
                <a:solidFill>
                  <a:schemeClr val="tx1"/>
                </a:solidFill>
                <a:effectLst/>
                <a:latin typeface="+mn-lt"/>
                <a:ea typeface="+mn-ea"/>
                <a:cs typeface="+mn-cs"/>
              </a:rPr>
              <a:t>      </a:t>
            </a:r>
            <a:endParaRPr lang="es-AR" sz="1200" b="1" i="1" kern="1200" dirty="0" smtClean="0">
              <a:solidFill>
                <a:schemeClr val="tx1"/>
              </a:solidFill>
              <a:effectLst/>
              <a:latin typeface="+mn-lt"/>
              <a:ea typeface="+mn-ea"/>
              <a:cs typeface="+mn-cs"/>
            </a:endParaRPr>
          </a:p>
          <a:p>
            <a:endParaRPr lang="es-AR" dirty="0"/>
          </a:p>
        </p:txBody>
      </p:sp>
    </p:spTree>
    <p:extLst>
      <p:ext uri="{BB962C8B-B14F-4D97-AF65-F5344CB8AC3E}">
        <p14:creationId xmlns:p14="http://schemas.microsoft.com/office/powerpoint/2010/main" val="37852158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kern="1200" dirty="0" smtClean="0">
                <a:solidFill>
                  <a:schemeClr val="accent1"/>
                </a:solidFill>
                <a:effectLst/>
                <a:latin typeface="+mn-lt"/>
                <a:ea typeface="+mn-ea"/>
                <a:cs typeface="+mn-cs"/>
              </a:rPr>
              <a:t> </a:t>
            </a:r>
          </a:p>
          <a:p>
            <a:r>
              <a:rPr lang="es-AR" sz="1200" kern="1200" dirty="0" smtClean="0">
                <a:solidFill>
                  <a:schemeClr val="accent1"/>
                </a:solidFill>
                <a:effectLst/>
                <a:latin typeface="+mn-lt"/>
                <a:ea typeface="+mn-ea"/>
                <a:cs typeface="+mn-cs"/>
              </a:rPr>
              <a:t>Haciendo un análisis comparativo de los datos aquí arrojados sobre el requirente y requerido, vemos que si bien una alta capacidad de reflexión parece tener una estrecha vinculación con la posibilidad de arribar a acuerdos, según se vio en el apartado correspondiente a la caracterización de los acuerdos; la relación no se mantiene entre la capacidad de reflexión y el sostenimiento de esos acuerdos: en el caso del requirente, 1 de los 10 incumplimientos corresponde a un bajo nivel de capacidad de reflexión, mientras que los otros 9 se dieron en casos con alta capacidad de reflexión (tabla 48); y  en el caso del requerido, sólo 2 de los 10 casos de incumplimiento corresponden a una baja capacidad de reflexión, ocurriendo los 8 restantes en casos en los que se había verificado una alta capacidad de reflexión (tabla 49). </a:t>
            </a:r>
          </a:p>
          <a:p>
            <a:endParaRPr lang="es-AR" dirty="0">
              <a:solidFill>
                <a:schemeClr val="accent1"/>
              </a:solidFill>
            </a:endParaRPr>
          </a:p>
        </p:txBody>
      </p:sp>
    </p:spTree>
    <p:extLst>
      <p:ext uri="{BB962C8B-B14F-4D97-AF65-F5344CB8AC3E}">
        <p14:creationId xmlns:p14="http://schemas.microsoft.com/office/powerpoint/2010/main" val="14935598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accent1"/>
                </a:solidFill>
                <a:effectLst/>
                <a:latin typeface="+mn-lt"/>
                <a:ea typeface="+mn-ea"/>
                <a:cs typeface="+mn-cs"/>
              </a:rPr>
              <a:t>De acuerdo a las pruebas, no se verifica asociación entre el índice de voluntad de cambio y el resultado del sostenimiento del acuerdo para ninguno de los roles, requerido o requirente, lo que significa que en los casos en que efectivamente se identificó voluntad de cambio, pudo verificarse incumplimiento de acuerdos, y también, que en casos en los que no se manifestó  esa habilidad, pudieron igualmente verificarse acuerdos.</a:t>
            </a:r>
            <a:endParaRPr lang="es-AR" sz="1200" kern="1200" dirty="0" smtClean="0">
              <a:solidFill>
                <a:schemeClr val="accent1"/>
              </a:solidFill>
              <a:effectLst/>
              <a:latin typeface="+mn-lt"/>
              <a:ea typeface="+mn-ea"/>
              <a:cs typeface="+mn-cs"/>
            </a:endParaRPr>
          </a:p>
          <a:p>
            <a:r>
              <a:rPr lang="es-ES" sz="1200" kern="1200" dirty="0" smtClean="0">
                <a:solidFill>
                  <a:schemeClr val="accent1"/>
                </a:solidFill>
                <a:effectLst/>
                <a:latin typeface="+mn-lt"/>
                <a:ea typeface="+mn-ea"/>
                <a:cs typeface="+mn-cs"/>
              </a:rPr>
              <a:t> </a:t>
            </a:r>
            <a:endParaRPr lang="es-AR" sz="1200" kern="1200" dirty="0" smtClean="0">
              <a:solidFill>
                <a:schemeClr val="accent1"/>
              </a:solidFill>
              <a:effectLst/>
              <a:latin typeface="+mn-lt"/>
              <a:ea typeface="+mn-ea"/>
              <a:cs typeface="+mn-cs"/>
            </a:endParaRPr>
          </a:p>
          <a:p>
            <a:r>
              <a:rPr lang="es-AR" dirty="0" smtClean="0"/>
              <a:t>Nuevamente encontramos casos que se cumplieron aun teniendo baja o ninguna voluntad de cambio, y por el contrario con alta voluntad de cambio tenemos</a:t>
            </a:r>
            <a:r>
              <a:rPr lang="es-AR" baseline="0" dirty="0" smtClean="0"/>
              <a:t> casos de incumplimiento del acuerdo. </a:t>
            </a:r>
            <a:endParaRPr lang="es-AR" dirty="0"/>
          </a:p>
        </p:txBody>
      </p:sp>
    </p:spTree>
    <p:extLst>
      <p:ext uri="{BB962C8B-B14F-4D97-AF65-F5344CB8AC3E}">
        <p14:creationId xmlns:p14="http://schemas.microsoft.com/office/powerpoint/2010/main" val="42805085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kern="1200" dirty="0" smtClean="0">
                <a:solidFill>
                  <a:schemeClr val="accent1"/>
                </a:solidFill>
                <a:effectLst/>
                <a:latin typeface="+mn-lt"/>
                <a:ea typeface="+mn-ea"/>
                <a:cs typeface="+mn-cs"/>
              </a:rPr>
              <a:t>podemos ver  una importante concentración de casos en los que se verificó cumplimiento del acuerdo en la categoría correspondiente a violencia episódica, reuniendo el 66,4% del total de casos, y con posibilidad de crecer hasta el 75,4% si se consideran los casos cuyo tipo de violencia quedó registrada en la categoría sin determinar, El 17,2% restante de los cumplimientos verificados se ubicaron dentro de la categoría de violencia crónica. Esto nos permite observar que aun en casos en los cuales se ha identificado violencia de tipo crónica, no sólo ha sido posible llevar adelante la mediación y arribar a acuerdos, sino que también ha podido verificarse su cumplimiento.</a:t>
            </a:r>
          </a:p>
          <a:p>
            <a:r>
              <a:rPr lang="es-AR" sz="1200" kern="1200" dirty="0" smtClean="0">
                <a:solidFill>
                  <a:schemeClr val="accent1"/>
                </a:solidFill>
                <a:effectLst/>
                <a:latin typeface="+mn-lt"/>
                <a:ea typeface="+mn-ea"/>
                <a:cs typeface="+mn-cs"/>
              </a:rPr>
              <a:t> </a:t>
            </a:r>
          </a:p>
          <a:p>
            <a:r>
              <a:rPr lang="es-AR" sz="1200" kern="1200" dirty="0" smtClean="0">
                <a:solidFill>
                  <a:schemeClr val="accent1"/>
                </a:solidFill>
                <a:effectLst/>
                <a:latin typeface="+mn-lt"/>
                <a:ea typeface="+mn-ea"/>
                <a:cs typeface="+mn-cs"/>
              </a:rPr>
              <a:t>Los incumplimientos, que representaron el 7,4% del total se distribuyeron de la siguiente forma: el 4,1% quedó ubicado en la categoría de </a:t>
            </a:r>
            <a:r>
              <a:rPr lang="es-AR" sz="1200" i="1" kern="1200" dirty="0" smtClean="0">
                <a:solidFill>
                  <a:schemeClr val="accent1"/>
                </a:solidFill>
                <a:effectLst/>
                <a:latin typeface="+mn-lt"/>
                <a:ea typeface="+mn-ea"/>
                <a:cs typeface="+mn-cs"/>
              </a:rPr>
              <a:t>violencia episódica</a:t>
            </a:r>
            <a:r>
              <a:rPr lang="es-AR" sz="1200" kern="1200" dirty="0" smtClean="0">
                <a:solidFill>
                  <a:schemeClr val="accent1"/>
                </a:solidFill>
                <a:effectLst/>
                <a:latin typeface="+mn-lt"/>
                <a:ea typeface="+mn-ea"/>
                <a:cs typeface="+mn-cs"/>
              </a:rPr>
              <a:t>, pudiendo alcanzar el 5,7% con los registros incluidos en la categoría </a:t>
            </a:r>
            <a:r>
              <a:rPr lang="es-AR" sz="1200" i="1" kern="1200" dirty="0" smtClean="0">
                <a:solidFill>
                  <a:schemeClr val="accent1"/>
                </a:solidFill>
                <a:effectLst/>
                <a:latin typeface="+mn-lt"/>
                <a:ea typeface="+mn-ea"/>
                <a:cs typeface="+mn-cs"/>
              </a:rPr>
              <a:t>sin determinar</a:t>
            </a:r>
            <a:r>
              <a:rPr lang="es-AR" sz="1200" kern="1200" dirty="0" smtClean="0">
                <a:solidFill>
                  <a:schemeClr val="accent1"/>
                </a:solidFill>
                <a:effectLst/>
                <a:latin typeface="+mn-lt"/>
                <a:ea typeface="+mn-ea"/>
                <a:cs typeface="+mn-cs"/>
              </a:rPr>
              <a:t>; y el 1,6% coincidió con la identificación de violencia crónica.</a:t>
            </a:r>
          </a:p>
          <a:p>
            <a:pPr marL="0" marR="0" indent="0" algn="l" defTabSz="914400" rtl="0" eaLnBrk="1" fontAlgn="base" latinLnBrk="0" hangingPunct="1">
              <a:lnSpc>
                <a:spcPct val="100000"/>
              </a:lnSpc>
              <a:spcBef>
                <a:spcPct val="30000"/>
              </a:spcBef>
              <a:spcAft>
                <a:spcPct val="0"/>
              </a:spcAft>
              <a:buClrTx/>
              <a:buSzTx/>
              <a:buFontTx/>
              <a:buNone/>
              <a:tabLst/>
              <a:defRPr/>
            </a:pPr>
            <a:r>
              <a:rPr lang="es-AR" sz="1200" kern="1200" dirty="0" smtClean="0">
                <a:solidFill>
                  <a:schemeClr val="accent1"/>
                </a:solidFill>
                <a:effectLst/>
                <a:latin typeface="+mn-lt"/>
                <a:ea typeface="+mn-ea"/>
                <a:cs typeface="+mn-cs"/>
              </a:rPr>
              <a:t>De acuerdo a las pruebas efectuadas, se descarta asociación entre las variables </a:t>
            </a:r>
            <a:r>
              <a:rPr lang="es-AR" sz="1200" i="1" kern="1200" dirty="0" smtClean="0">
                <a:solidFill>
                  <a:schemeClr val="accent1"/>
                </a:solidFill>
                <a:effectLst/>
                <a:latin typeface="+mn-lt"/>
                <a:ea typeface="+mn-ea"/>
                <a:cs typeface="+mn-cs"/>
              </a:rPr>
              <a:t>Frecuencia de la violencia</a:t>
            </a:r>
            <a:r>
              <a:rPr lang="es-AR" sz="1200" kern="1200" dirty="0" smtClean="0">
                <a:solidFill>
                  <a:schemeClr val="accent1"/>
                </a:solidFill>
                <a:effectLst/>
                <a:latin typeface="+mn-lt"/>
                <a:ea typeface="+mn-ea"/>
                <a:cs typeface="+mn-cs"/>
              </a:rPr>
              <a:t> y </a:t>
            </a:r>
            <a:r>
              <a:rPr lang="es-AR" sz="1200" i="1" kern="1200" dirty="0" smtClean="0">
                <a:solidFill>
                  <a:schemeClr val="accent1"/>
                </a:solidFill>
                <a:effectLst/>
                <a:latin typeface="+mn-lt"/>
                <a:ea typeface="+mn-ea"/>
                <a:cs typeface="+mn-cs"/>
              </a:rPr>
              <a:t>Resultado de la verificación del cumplimiento del acuerdo</a:t>
            </a:r>
            <a:r>
              <a:rPr lang="es-AR" sz="1200" kern="1200" dirty="0" smtClean="0">
                <a:solidFill>
                  <a:schemeClr val="accent1"/>
                </a:solidFill>
                <a:effectLst/>
                <a:latin typeface="+mn-lt"/>
                <a:ea typeface="+mn-ea"/>
                <a:cs typeface="+mn-cs"/>
              </a:rPr>
              <a:t>, por lo que tanto para casos de violencia episódica como para los de violencia crónica fue igualmente posible verificar cumplimientos o incumplimientos como resultado de los seguimientos de los acuerdos alcanzados</a:t>
            </a:r>
          </a:p>
          <a:p>
            <a:endParaRPr lang="es-AR" dirty="0">
              <a:solidFill>
                <a:schemeClr val="accent1"/>
              </a:solidFill>
            </a:endParaRPr>
          </a:p>
        </p:txBody>
      </p:sp>
    </p:spTree>
    <p:extLst>
      <p:ext uri="{BB962C8B-B14F-4D97-AF65-F5344CB8AC3E}">
        <p14:creationId xmlns:p14="http://schemas.microsoft.com/office/powerpoint/2010/main" val="15854431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solidFill>
                <a:schemeClr val="accent1"/>
              </a:solidFill>
            </a:endParaRPr>
          </a:p>
        </p:txBody>
      </p:sp>
    </p:spTree>
    <p:extLst>
      <p:ext uri="{BB962C8B-B14F-4D97-AF65-F5344CB8AC3E}">
        <p14:creationId xmlns:p14="http://schemas.microsoft.com/office/powerpoint/2010/main" val="34466737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AR" sz="1200" kern="1200" dirty="0" smtClean="0">
                <a:solidFill>
                  <a:schemeClr val="accent1"/>
                </a:solidFill>
                <a:effectLst/>
                <a:latin typeface="+mn-lt"/>
                <a:ea typeface="+mn-ea"/>
                <a:cs typeface="+mn-cs"/>
              </a:rPr>
              <a:t>Aclararía que vamos ahora a ver hallazgos que surgen de cruzar los 5</a:t>
            </a:r>
            <a:r>
              <a:rPr lang="es-AR" sz="1200" kern="1200" baseline="0" dirty="0" smtClean="0">
                <a:solidFill>
                  <a:schemeClr val="accent1"/>
                </a:solidFill>
                <a:effectLst/>
                <a:latin typeface="+mn-lt"/>
                <a:ea typeface="+mn-ea"/>
                <a:cs typeface="+mn-cs"/>
              </a:rPr>
              <a:t> presupuestos que funcionaron como hipótesis en nuestra investigación. Recuerdan?.....que..que….</a:t>
            </a:r>
            <a:endParaRPr lang="es-AR" sz="1200" kern="1200" dirty="0" smtClean="0">
              <a:solidFill>
                <a:schemeClr val="accent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s-AR" sz="1200" kern="1200" dirty="0" smtClean="0">
              <a:solidFill>
                <a:schemeClr val="accent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s-AR" sz="1200" kern="1200" dirty="0" smtClean="0">
              <a:solidFill>
                <a:schemeClr val="accent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s-AR" sz="1200" kern="1200" dirty="0" smtClean="0">
                <a:solidFill>
                  <a:schemeClr val="accent1"/>
                </a:solidFill>
                <a:effectLst/>
                <a:latin typeface="+mn-lt"/>
                <a:ea typeface="+mn-ea"/>
                <a:cs typeface="+mn-cs"/>
              </a:rPr>
              <a:t>De lo observado en los resultados surge que del total de casos en que la violencia está controlada se cuenta con datos del Índice de Capacidad de Reflexión en casos para el requirente 89,4% y para el requerido 86,2%.  En los casos en los que la violencia no está controlada,  los datos del Índice están completos para ambos roles, y se ubican en los niveles de BAJA y NINGUNA capacidad de reflexión, por lo que parecería haber algún tipo de dependencia entre el control de la violencia y el nivel de capacidad de reflexión tanto en el caso del requirente como en el caso del requerido. </a:t>
            </a:r>
          </a:p>
          <a:p>
            <a:endParaRPr lang="es-AR" dirty="0">
              <a:solidFill>
                <a:schemeClr val="accent1"/>
              </a:solidFill>
            </a:endParaRPr>
          </a:p>
        </p:txBody>
      </p:sp>
    </p:spTree>
    <p:extLst>
      <p:ext uri="{BB962C8B-B14F-4D97-AF65-F5344CB8AC3E}">
        <p14:creationId xmlns:p14="http://schemas.microsoft.com/office/powerpoint/2010/main" val="350897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Traer de la introducción lo relatado. Linkear lo que hacen cotidianamente con el </a:t>
            </a:r>
            <a:r>
              <a:rPr lang="es-AR" baseline="0" dirty="0" smtClean="0"/>
              <a:t>trabajo interno de capacitación, talleres de reflexión. Etc. Y a partir de eso cómo surgieron las inquietudes de indagar sobre.</a:t>
            </a:r>
            <a:endParaRPr lang="es-AR" dirty="0" smtClean="0"/>
          </a:p>
          <a:p>
            <a:pPr>
              <a:spcBef>
                <a:spcPct val="0"/>
              </a:spcBef>
            </a:pPr>
            <a:endParaRPr lang="es-AR" baseline="0" dirty="0" smtClean="0"/>
          </a:p>
          <a:p>
            <a:pPr>
              <a:spcBef>
                <a:spcPct val="0"/>
              </a:spcBef>
            </a:pPr>
            <a:r>
              <a:rPr lang="es-AR" baseline="0" dirty="0" smtClean="0"/>
              <a:t>Que vemos las causas involucran a FAMILIAS ATRAVESADAS POR VIOLENCIA..</a:t>
            </a:r>
          </a:p>
          <a:p>
            <a:pPr>
              <a:spcBef>
                <a:spcPct val="0"/>
              </a:spcBef>
            </a:pPr>
            <a:endParaRPr lang="es-AR" baseline="0" dirty="0" smtClean="0"/>
          </a:p>
          <a:p>
            <a:pPr>
              <a:spcBef>
                <a:spcPct val="0"/>
              </a:spcBef>
            </a:pPr>
            <a:r>
              <a:rPr lang="es-AR" baseline="0" dirty="0" smtClean="0"/>
              <a:t>“</a:t>
            </a:r>
            <a:r>
              <a:rPr lang="es-ES" sz="1200" kern="1200" dirty="0" smtClean="0">
                <a:solidFill>
                  <a:schemeClr val="tx1"/>
                </a:solidFill>
                <a:effectLst/>
                <a:latin typeface="+mn-lt"/>
                <a:ea typeface="+mn-ea"/>
                <a:cs typeface="+mn-cs"/>
              </a:rPr>
              <a:t>Veíamos en la realidad de estas familias que se encontraban frente a nosotros, además de la violencia y el dolor que esta conlleva para todos, aún en los casos de mayor naturalización;   el deseo y la  necesidad de seguir funcionando como familia, con los padres juntos o separados, encontrar la forma de ocuparse de sus hijos, de seguir adelante como parejas o de formar otras parejas, de mejorar el vínculo con esa madre, ese hijo, esa suegra o cuñado con quien el conflicto creció y la violencia y la denuncia vinieron a hacer un corte, una cuña.”</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 Aun sabiendo de</a:t>
            </a:r>
            <a:r>
              <a:rPr lang="es-ES" sz="1200" kern="1200" baseline="0" dirty="0" smtClean="0">
                <a:solidFill>
                  <a:schemeClr val="tx1"/>
                </a:solidFill>
                <a:effectLst/>
                <a:latin typeface="+mn-lt"/>
                <a:ea typeface="+mn-ea"/>
                <a:cs typeface="+mn-cs"/>
              </a:rPr>
              <a:t> los argumentos en contra y a favor de la viabilidad de la mediación para estos casos</a:t>
            </a:r>
            <a:r>
              <a:rPr lang="es-ES" sz="1200" kern="1200" dirty="0" smtClean="0">
                <a:solidFill>
                  <a:schemeClr val="tx1"/>
                </a:solidFill>
                <a:effectLst/>
                <a:latin typeface="+mn-lt"/>
                <a:ea typeface="+mn-ea"/>
                <a:cs typeface="+mn-cs"/>
              </a:rPr>
              <a:t> advertimos que lo que trabajábamos</a:t>
            </a:r>
            <a:r>
              <a:rPr lang="es-ES" sz="1200" kern="1200" baseline="0" dirty="0" smtClean="0">
                <a:solidFill>
                  <a:schemeClr val="tx1"/>
                </a:solidFill>
                <a:effectLst/>
                <a:latin typeface="+mn-lt"/>
                <a:ea typeface="+mn-ea"/>
                <a:cs typeface="+mn-cs"/>
              </a:rPr>
              <a:t> había servido, algo había cambiado.</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p>
          <a:p>
            <a:endParaRPr lang="es-AR" dirty="0"/>
          </a:p>
        </p:txBody>
      </p:sp>
    </p:spTree>
    <p:extLst>
      <p:ext uri="{BB962C8B-B14F-4D97-AF65-F5344CB8AC3E}">
        <p14:creationId xmlns:p14="http://schemas.microsoft.com/office/powerpoint/2010/main" val="16529648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accent1"/>
                </a:solidFill>
                <a:effectLst/>
                <a:latin typeface="+mn-lt"/>
                <a:ea typeface="+mn-ea"/>
                <a:cs typeface="+mn-cs"/>
              </a:rPr>
              <a:t>En los casos en los que la violencia no está controlada vemos las mismas proporciones de con </a:t>
            </a:r>
            <a:r>
              <a:rPr lang="es-ES" sz="1200" kern="1200" smtClean="0">
                <a:solidFill>
                  <a:schemeClr val="accent1"/>
                </a:solidFill>
                <a:effectLst/>
                <a:latin typeface="+mn-lt"/>
                <a:ea typeface="+mn-ea"/>
                <a:cs typeface="+mn-cs"/>
              </a:rPr>
              <a:t>intervención judicials </a:t>
            </a:r>
            <a:endParaRPr lang="es-ES" sz="1200" kern="1200" dirty="0" smtClean="0">
              <a:solidFill>
                <a:schemeClr val="accent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s-ES" sz="1200" kern="1200" dirty="0" smtClean="0">
              <a:solidFill>
                <a:schemeClr val="accent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s-ES" sz="1200" kern="1200" dirty="0" smtClean="0">
              <a:solidFill>
                <a:schemeClr val="accent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s-ES" sz="1200" kern="1200" dirty="0" smtClean="0">
              <a:solidFill>
                <a:schemeClr val="accent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accent1"/>
                </a:solidFill>
                <a:effectLst/>
                <a:latin typeface="+mn-lt"/>
                <a:ea typeface="+mn-ea"/>
                <a:cs typeface="+mn-cs"/>
              </a:rPr>
              <a:t>se constató que había habido otras intervenciones judiciales. además de la instancia en la que estábamos trabajando, 72,8%. Sin embargo también vimos que en el 25,7% de esos casos la violencia se encontraba controlada aunque no había habido otras intervenciones judiciales. Se pudo asimismo constatar que los acuerdos fueron cumplidos en un noventa y dos punto ocho por ciento de los casos abarcando tanto situaciones que contaban con otras intervenciones judiciales (74,1%) como sin otras intervenciones (18,8%). </a:t>
            </a:r>
          </a:p>
          <a:p>
            <a:pPr marL="0" marR="0" indent="0" algn="l" defTabSz="914400" rtl="0" eaLnBrk="1" fontAlgn="base" latinLnBrk="0" hangingPunct="1">
              <a:lnSpc>
                <a:spcPct val="100000"/>
              </a:lnSpc>
              <a:spcBef>
                <a:spcPct val="30000"/>
              </a:spcBef>
              <a:spcAft>
                <a:spcPct val="0"/>
              </a:spcAft>
              <a:buClrTx/>
              <a:buSzTx/>
              <a:buFontTx/>
              <a:buNone/>
              <a:tabLst/>
              <a:defRPr/>
            </a:pPr>
            <a:r>
              <a:rPr lang="es-ES" sz="1200" b="1" kern="1200" dirty="0" smtClean="0">
                <a:solidFill>
                  <a:schemeClr val="accent1"/>
                </a:solidFill>
                <a:effectLst/>
                <a:latin typeface="+mn-lt"/>
                <a:ea typeface="+mn-ea"/>
                <a:cs typeface="+mn-cs"/>
              </a:rPr>
              <a:t>Podríamos decir entonces que la violencia se encontraba controlada aunque no hubiera otra intervención judicial excepto la de la causa en que se estaba interviniendo. Entendemos que  el  contexto institucional del poder judicial  actúa como garante de ese “espacio cuidado” que puede brindar la intervención de nuestro Centro en tanto nuestra mediación es </a:t>
            </a:r>
            <a:r>
              <a:rPr lang="es-ES" sz="1200" b="1" kern="1200" dirty="0" err="1" smtClean="0">
                <a:solidFill>
                  <a:schemeClr val="accent1"/>
                </a:solidFill>
                <a:effectLst/>
                <a:latin typeface="+mn-lt"/>
                <a:ea typeface="+mn-ea"/>
                <a:cs typeface="+mn-cs"/>
              </a:rPr>
              <a:t>intrajudicial</a:t>
            </a:r>
            <a:r>
              <a:rPr lang="es-ES" sz="1200" kern="1200" dirty="0" smtClean="0">
                <a:solidFill>
                  <a:schemeClr val="accent1"/>
                </a:solidFill>
                <a:effectLst/>
                <a:latin typeface="+mn-lt"/>
                <a:ea typeface="+mn-ea"/>
                <a:cs typeface="+mn-cs"/>
              </a:rPr>
              <a:t>.  Se </a:t>
            </a:r>
            <a:r>
              <a:rPr lang="es-ES" sz="1200" kern="1200" dirty="0" err="1" smtClean="0">
                <a:solidFill>
                  <a:schemeClr val="accent1"/>
                </a:solidFill>
                <a:effectLst/>
                <a:latin typeface="+mn-lt"/>
                <a:ea typeface="+mn-ea"/>
                <a:cs typeface="+mn-cs"/>
              </a:rPr>
              <a:t>operativiza</a:t>
            </a:r>
            <a:r>
              <a:rPr lang="es-ES" sz="1200" kern="1200" dirty="0" smtClean="0">
                <a:solidFill>
                  <a:schemeClr val="accent1"/>
                </a:solidFill>
                <a:effectLst/>
                <a:latin typeface="+mn-lt"/>
                <a:ea typeface="+mn-ea"/>
                <a:cs typeface="+mn-cs"/>
              </a:rPr>
              <a:t>  el encuentro  en la generación de  intercambios para la solución del conflicto. Este punto que resulta ser un hallazgo en términos de “lo no previsto” genera un interrogante que daría lugar a una nueva investigación acerca del rol de la justicia como generadora de una oportunidad de cambio para las personas. </a:t>
            </a:r>
            <a:endParaRPr lang="es-AR" sz="1200" kern="1200" dirty="0" smtClean="0">
              <a:solidFill>
                <a:schemeClr val="accent1"/>
              </a:solidFill>
              <a:effectLst/>
              <a:latin typeface="+mn-lt"/>
              <a:ea typeface="+mn-ea"/>
              <a:cs typeface="+mn-cs"/>
            </a:endParaRPr>
          </a:p>
          <a:p>
            <a:endParaRPr lang="es-AR" dirty="0"/>
          </a:p>
        </p:txBody>
      </p:sp>
    </p:spTree>
    <p:extLst>
      <p:ext uri="{BB962C8B-B14F-4D97-AF65-F5344CB8AC3E}">
        <p14:creationId xmlns:p14="http://schemas.microsoft.com/office/powerpoint/2010/main" val="30992316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Marcador de imagen de diapositiva"/>
          <p:cNvSpPr>
            <a:spLocks noGrp="1" noRot="1" noChangeAspect="1"/>
          </p:cNvSpPr>
          <p:nvPr>
            <p:ph type="sldImg"/>
          </p:nvPr>
        </p:nvSpPr>
        <p:spPr bwMode="auto">
          <a:noFill/>
          <a:ln>
            <a:solidFill>
              <a:srgbClr val="000000"/>
            </a:solidFill>
            <a:miter lim="800000"/>
            <a:headEnd/>
            <a:tailEnd/>
          </a:ln>
        </p:spPr>
      </p:sp>
      <p:sp>
        <p:nvSpPr>
          <p:cNvPr id="4608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AR"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a:defRPr/>
            </a:pPr>
            <a:fld id="{9B9A656D-0AD0-4BF0-BA3E-F2A21F228332}" type="slidenum">
              <a:rPr lang="es-AR" smtClean="0"/>
              <a:pPr>
                <a:defRPr/>
              </a:pPr>
              <a:t>52</a:t>
            </a:fld>
            <a:endParaRPr lang="es-AR" dirty="0"/>
          </a:p>
        </p:txBody>
      </p:sp>
    </p:spTree>
    <p:extLst>
      <p:ext uri="{BB962C8B-B14F-4D97-AF65-F5344CB8AC3E}">
        <p14:creationId xmlns:p14="http://schemas.microsoft.com/office/powerpoint/2010/main" val="21803556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10763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LEER LENTOOOOOOO   y </a:t>
            </a:r>
            <a:r>
              <a:rPr lang="es-AR" baseline="0" dirty="0" smtClean="0"/>
              <a:t> agregamos por que no podemos.  Sili relato de lo que le contó a Defensores penales de Nación.</a:t>
            </a:r>
          </a:p>
          <a:p>
            <a:r>
              <a:rPr lang="es-AR" sz="1200" kern="1200" dirty="0" smtClean="0">
                <a:solidFill>
                  <a:schemeClr val="tx1"/>
                </a:solidFill>
                <a:effectLst/>
                <a:latin typeface="+mn-lt"/>
                <a:ea typeface="+mn-ea"/>
                <a:cs typeface="+mn-cs"/>
              </a:rPr>
              <a:t> </a:t>
            </a:r>
          </a:p>
          <a:p>
            <a:r>
              <a:rPr lang="es-AR" sz="1200" kern="1200" dirty="0" smtClean="0">
                <a:solidFill>
                  <a:schemeClr val="tx1"/>
                </a:solidFill>
                <a:effectLst/>
                <a:latin typeface="+mn-lt"/>
                <a:ea typeface="+mn-ea"/>
                <a:cs typeface="+mn-cs"/>
              </a:rPr>
              <a:t>         El conflicto sucede. La causa penal  cristaliza ese conflicto en el tipo penal, dando un marco que no responde en su totalidad a la complejidad del conflicto ni a las necesidades de las partes. La mediación amplía la mirada,  focaliza sobre la complejidad del conflicto y busca que la palabra circule para que los vínculos sean restaurados y transformados</a:t>
            </a:r>
            <a:r>
              <a:rPr lang="es-ES" sz="1200" kern="1200" dirty="0" smtClean="0">
                <a:solidFill>
                  <a:schemeClr val="tx1"/>
                </a:solidFill>
                <a:effectLst/>
                <a:latin typeface="+mn-lt"/>
                <a:ea typeface="+mn-ea"/>
                <a:cs typeface="+mn-cs"/>
              </a:rPr>
              <a:t>. </a:t>
            </a:r>
            <a:endParaRPr lang="es-AR" sz="1200" kern="1200" dirty="0" smtClean="0">
              <a:solidFill>
                <a:schemeClr val="tx1"/>
              </a:solidFill>
              <a:effectLst/>
              <a:latin typeface="+mn-lt"/>
              <a:ea typeface="+mn-ea"/>
              <a:cs typeface="+mn-cs"/>
            </a:endParaRPr>
          </a:p>
          <a:p>
            <a:r>
              <a:rPr lang="es-AR" sz="1200" kern="1200" dirty="0" smtClean="0">
                <a:solidFill>
                  <a:schemeClr val="tx1"/>
                </a:solidFill>
                <a:effectLst/>
                <a:latin typeface="+mn-lt"/>
                <a:ea typeface="+mn-ea"/>
                <a:cs typeface="+mn-cs"/>
              </a:rPr>
              <a:t> Esto nos lleva a pensar que el mediador para llevar adelante lo complejo de la tarea  requiere  de  plasticidad psíquica que es una condición de flexibilidad necesaria para operar en el campo dinámico de cada encuentro de mediación. </a:t>
            </a:r>
            <a:endParaRPr lang="es-AR" dirty="0"/>
          </a:p>
        </p:txBody>
      </p:sp>
    </p:spTree>
    <p:extLst>
      <p:ext uri="{BB962C8B-B14F-4D97-AF65-F5344CB8AC3E}">
        <p14:creationId xmlns:p14="http://schemas.microsoft.com/office/powerpoint/2010/main" val="3641120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A partir de lo relatado nos preguntamos…</a:t>
            </a:r>
            <a:endParaRPr lang="es-AR" dirty="0"/>
          </a:p>
        </p:txBody>
      </p:sp>
    </p:spTree>
    <p:extLst>
      <p:ext uri="{BB962C8B-B14F-4D97-AF65-F5344CB8AC3E}">
        <p14:creationId xmlns:p14="http://schemas.microsoft.com/office/powerpoint/2010/main" val="1458877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1818049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 El primer tramo de la Investigación tuvo como objetivo  </a:t>
            </a:r>
            <a:r>
              <a:rPr lang="es-ES" sz="1200" b="1" kern="1200" dirty="0" smtClean="0">
                <a:solidFill>
                  <a:schemeClr val="tx1"/>
                </a:solidFill>
                <a:effectLst/>
                <a:latin typeface="+mn-lt"/>
                <a:ea typeface="+mn-ea"/>
                <a:cs typeface="+mn-cs"/>
              </a:rPr>
              <a:t>explorar acerca del nivel de efectividad de la mediación, como  método de abordaje  para intervenir en conflictos en los que previamente se detectaron o nosotros observamos la presencia de situaciones de violencia intrafamiliar</a:t>
            </a:r>
            <a:r>
              <a:rPr lang="es-ES" sz="1200" kern="1200" dirty="0" smtClean="0">
                <a:solidFill>
                  <a:schemeClr val="tx1"/>
                </a:solidFill>
                <a:effectLst/>
                <a:latin typeface="+mn-lt"/>
                <a:ea typeface="+mn-ea"/>
                <a:cs typeface="+mn-cs"/>
              </a:rPr>
              <a:t>. El universo estuvo constituido por todas las causas de violencia   en las que el centro intervino entre noviembre de 2010 a marzo de 2012.</a:t>
            </a:r>
            <a:endParaRPr lang="es-AR" sz="1400" dirty="0">
              <a:solidFill>
                <a:srgbClr val="00B050"/>
              </a:solidFill>
            </a:endParaRPr>
          </a:p>
        </p:txBody>
      </p:sp>
    </p:spTree>
    <p:extLst>
      <p:ext uri="{BB962C8B-B14F-4D97-AF65-F5344CB8AC3E}">
        <p14:creationId xmlns:p14="http://schemas.microsoft.com/office/powerpoint/2010/main" val="3143727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6 Rectángulo"/>
          <p:cNvSpPr/>
          <p:nvPr userDrawn="1"/>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9 Rectángulo"/>
          <p:cNvSpPr/>
          <p:nvPr userDrawn="1"/>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10 Rectángulo"/>
          <p:cNvSpPr/>
          <p:nvPr userDrawn="1"/>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1 Rectángulo"/>
          <p:cNvSpPr/>
          <p:nvPr userDrawn="1"/>
        </p:nvSpPr>
        <p:spPr>
          <a:xfrm>
            <a:off x="0" y="0"/>
            <a:ext cx="9144000" cy="6858000"/>
          </a:xfrm>
          <a:prstGeom prst="rect">
            <a:avLst/>
          </a:prstGeom>
          <a:gradFill flip="none" rotWithShape="1">
            <a:gsLst>
              <a:gs pos="49000">
                <a:schemeClr val="tx2">
                  <a:lumMod val="75000"/>
                </a:schemeClr>
              </a:gs>
              <a:gs pos="0">
                <a:schemeClr val="tx2">
                  <a:lumMod val="50000"/>
                </a:schemeClr>
              </a:gs>
              <a:gs pos="91000">
                <a:schemeClr val="tx2">
                  <a:lumMod val="40000"/>
                  <a:lumOff val="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baseline="0">
                <a:solidFill>
                  <a:schemeClr val="accent1">
                    <a:lumMod val="90000"/>
                    <a:lumOff val="1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dirty="0" smtClean="0"/>
              <a:t>Haga clic para modificar el estilo de subtítulo del patrón</a:t>
            </a:r>
            <a:endParaRPr lang="en-US" dirty="0"/>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s-ES" dirty="0" smtClean="0"/>
              <a:t>Haga clic para modificar el estilo de título del patrón</a:t>
            </a:r>
            <a:endParaRPr lang="en-US" dirty="0"/>
          </a:p>
        </p:txBody>
      </p:sp>
      <p:sp>
        <p:nvSpPr>
          <p:cNvPr id="11" name="27 Marcador de fecha"/>
          <p:cNvSpPr>
            <a:spLocks noGrp="1"/>
          </p:cNvSpPr>
          <p:nvPr>
            <p:ph type="dt" sz="half" idx="10"/>
          </p:nvPr>
        </p:nvSpPr>
        <p:spPr>
          <a:xfrm>
            <a:off x="6172200" y="6191250"/>
            <a:ext cx="2476500" cy="476250"/>
          </a:xfrm>
          <a:prstGeom prst="rect">
            <a:avLst/>
          </a:prstGeom>
        </p:spPr>
        <p:txBody>
          <a:bodyPr/>
          <a:lstStyle>
            <a:lvl1pPr fontAlgn="auto">
              <a:spcBef>
                <a:spcPts val="0"/>
              </a:spcBef>
              <a:spcAft>
                <a:spcPts val="0"/>
              </a:spcAft>
              <a:defRPr>
                <a:latin typeface="+mn-lt"/>
              </a:defRPr>
            </a:lvl1pPr>
          </a:lstStyle>
          <a:p>
            <a:pPr>
              <a:defRPr/>
            </a:pPr>
            <a:fld id="{F44713DE-40BC-44E0-9C44-FF3419D95B8A}" type="datetime1">
              <a:rPr lang="es-ES" smtClean="0"/>
              <a:t>30/10/2018</a:t>
            </a:fld>
            <a:endParaRPr lang="es-ES" dirty="0"/>
          </a:p>
        </p:txBody>
      </p:sp>
      <p:sp>
        <p:nvSpPr>
          <p:cNvPr id="12" name="16 Marcador de pie de página"/>
          <p:cNvSpPr>
            <a:spLocks noGrp="1"/>
          </p:cNvSpPr>
          <p:nvPr>
            <p:ph type="ftr" sz="quarter" idx="11"/>
          </p:nvPr>
        </p:nvSpPr>
        <p:spPr>
          <a:xfrm>
            <a:off x="914400" y="6172200"/>
            <a:ext cx="3962400" cy="457200"/>
          </a:xfrm>
          <a:prstGeom prst="rect">
            <a:avLst/>
          </a:prstGeom>
        </p:spPr>
        <p:txBody>
          <a:bodyPr/>
          <a:lstStyle>
            <a:lvl1pPr fontAlgn="auto">
              <a:spcBef>
                <a:spcPts val="0"/>
              </a:spcBef>
              <a:spcAft>
                <a:spcPts val="0"/>
              </a:spcAft>
              <a:defRPr>
                <a:latin typeface="+mn-lt"/>
              </a:defRPr>
            </a:lvl1pPr>
          </a:lstStyle>
          <a:p>
            <a:pPr>
              <a:defRPr/>
            </a:pPr>
            <a:endParaRPr lang="es-ES" dirty="0"/>
          </a:p>
        </p:txBody>
      </p:sp>
      <p:sp>
        <p:nvSpPr>
          <p:cNvPr id="13" name="28 Marcador de número de diapositiva"/>
          <p:cNvSpPr>
            <a:spLocks noGrp="1"/>
          </p:cNvSpPr>
          <p:nvPr>
            <p:ph type="sldNum" sz="quarter" idx="12"/>
          </p:nvPr>
        </p:nvSpPr>
        <p:spPr>
          <a:xfrm>
            <a:off x="179390" y="6153150"/>
            <a:ext cx="457200" cy="457200"/>
          </a:xfrm>
          <a:prstGeom prst="ellipse">
            <a:avLst/>
          </a:prstGeom>
        </p:spPr>
        <p:txBody>
          <a:bodyPr lIns="0" tIns="0" rIns="0" bIns="0">
            <a:noAutofit/>
          </a:bodyPr>
          <a:lstStyle>
            <a:lvl1pPr fontAlgn="auto">
              <a:spcBef>
                <a:spcPts val="0"/>
              </a:spcBef>
              <a:spcAft>
                <a:spcPts val="0"/>
              </a:spcAft>
              <a:defRPr sz="1400" smtClean="0">
                <a:solidFill>
                  <a:schemeClr val="accent4">
                    <a:lumMod val="50000"/>
                  </a:schemeClr>
                </a:solidFill>
                <a:latin typeface="+mn-lt"/>
              </a:defRPr>
            </a:lvl1pPr>
          </a:lstStyle>
          <a:p>
            <a:pPr>
              <a:defRPr/>
            </a:pPr>
            <a:fld id="{F3B4E751-1352-4EFD-8690-1839A50250C2}" type="slidenum">
              <a:rPr lang="es-ES" smtClean="0"/>
              <a:pPr>
                <a:defRPr/>
              </a:pPr>
              <a:t>‹Nº›</a:t>
            </a:fld>
            <a:endParaRPr lang="es-ES" dirty="0"/>
          </a:p>
        </p:txBody>
      </p:sp>
      <p:pic>
        <p:nvPicPr>
          <p:cNvPr id="14" name="Picture 2" descr="C:\Users\mvquiroga\Pictures\MEMBRETE DIGITAL-02.jpg"/>
          <p:cNvPicPr>
            <a:picLocks noChangeAspect="1" noChangeArrowheads="1"/>
          </p:cNvPicPr>
          <p:nvPr userDrawn="1"/>
        </p:nvPicPr>
        <p:blipFill>
          <a:blip r:embed="rId2"/>
          <a:srcRect/>
          <a:stretch>
            <a:fillRect/>
          </a:stretch>
        </p:blipFill>
        <p:spPr bwMode="auto">
          <a:xfrm>
            <a:off x="0" y="6381750"/>
            <a:ext cx="9144000" cy="4762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ctr">
              <a:defRPr/>
            </a:lvl1pPr>
          </a:lstStyle>
          <a:p>
            <a:r>
              <a:rPr lang="es-ES" dirty="0" smtClean="0"/>
              <a:t>Haga clic para modificar el estilo de título del patrón</a:t>
            </a:r>
            <a:endParaRPr lang="en-US" dirty="0"/>
          </a:p>
        </p:txBody>
      </p:sp>
      <p:sp>
        <p:nvSpPr>
          <p:cNvPr id="8" name="7 Marcador de contenido"/>
          <p:cNvSpPr>
            <a:spLocks noGrp="1"/>
          </p:cNvSpPr>
          <p:nvPr>
            <p:ph sz="quarter" idx="1"/>
          </p:nvPr>
        </p:nvSpPr>
        <p:spPr>
          <a:xfrm>
            <a:off x="914400" y="1447800"/>
            <a:ext cx="7772400" cy="45720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5 Marcador de número de diapositiva"/>
          <p:cNvSpPr>
            <a:spLocks noGrp="1"/>
          </p:cNvSpPr>
          <p:nvPr>
            <p:ph type="sldNum" sz="quarter" idx="10"/>
          </p:nvPr>
        </p:nvSpPr>
        <p:spPr>
          <a:xfrm>
            <a:off x="146050" y="6210300"/>
            <a:ext cx="457200" cy="457200"/>
          </a:xfrm>
          <a:prstGeom prst="ellipse">
            <a:avLst/>
          </a:prstGeom>
        </p:spPr>
        <p:txBody>
          <a:bodyPr/>
          <a:lstStyle>
            <a:lvl1pPr fontAlgn="auto">
              <a:spcBef>
                <a:spcPts val="0"/>
              </a:spcBef>
              <a:spcAft>
                <a:spcPts val="0"/>
              </a:spcAft>
              <a:defRPr dirty="0">
                <a:latin typeface="+mn-lt"/>
              </a:defRPr>
            </a:lvl1pPr>
          </a:lstStyle>
          <a:p>
            <a:pPr>
              <a:defRPr/>
            </a:pPr>
            <a:r>
              <a:rPr lang="es-ES" dirty="0"/>
              <a:t>1</a:t>
            </a:r>
          </a:p>
        </p:txBody>
      </p:sp>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fondo bordeaux">
    <p:spTree>
      <p:nvGrpSpPr>
        <p:cNvPr id="1" name=""/>
        <p:cNvGrpSpPr/>
        <p:nvPr/>
      </p:nvGrpSpPr>
      <p:grpSpPr>
        <a:xfrm>
          <a:off x="0" y="0"/>
          <a:ext cx="0" cy="0"/>
          <a:chOff x="0" y="0"/>
          <a:chExt cx="0" cy="0"/>
        </a:xfrm>
      </p:grpSpPr>
      <p:sp>
        <p:nvSpPr>
          <p:cNvPr id="4"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11 Rectángulo"/>
          <p:cNvSpPr/>
          <p:nvPr userDrawn="1"/>
        </p:nvSpPr>
        <p:spPr>
          <a:xfrm>
            <a:off x="0" y="0"/>
            <a:ext cx="9144000" cy="6858000"/>
          </a:xfrm>
          <a:prstGeom prst="rect">
            <a:avLst/>
          </a:prstGeom>
          <a:gradFill>
            <a:gsLst>
              <a:gs pos="21000">
                <a:srgbClr val="81302E"/>
              </a:gs>
              <a:gs pos="0">
                <a:schemeClr val="accent2">
                  <a:lumMod val="50000"/>
                </a:schemeClr>
              </a:gs>
              <a:gs pos="47000">
                <a:schemeClr val="accent2">
                  <a:lumMod val="50000"/>
                </a:schemeClr>
              </a:gs>
              <a:gs pos="100000">
                <a:schemeClr val="accent1">
                  <a:tint val="23500"/>
                  <a:satMod val="1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pic>
        <p:nvPicPr>
          <p:cNvPr id="6" name="Picture 2" descr="C:\Users\mvquiroga\Pictures\MEMBRETE DIGITAL-02.jpg"/>
          <p:cNvPicPr>
            <a:picLocks noChangeAspect="1" noChangeArrowheads="1"/>
          </p:cNvPicPr>
          <p:nvPr userDrawn="1"/>
        </p:nvPicPr>
        <p:blipFill>
          <a:blip r:embed="rId2"/>
          <a:srcRect/>
          <a:stretch>
            <a:fillRect/>
          </a:stretch>
        </p:blipFill>
        <p:spPr bwMode="auto">
          <a:xfrm>
            <a:off x="0" y="6381750"/>
            <a:ext cx="9144000" cy="476250"/>
          </a:xfrm>
          <a:prstGeom prst="rect">
            <a:avLst/>
          </a:prstGeom>
          <a:noFill/>
          <a:ln w="9525">
            <a:noFill/>
            <a:miter lim="800000"/>
            <a:headEnd/>
            <a:tailEnd/>
          </a:ln>
        </p:spPr>
      </p:pic>
      <p:sp>
        <p:nvSpPr>
          <p:cNvPr id="2" name="1 Título"/>
          <p:cNvSpPr>
            <a:spLocks noGrp="1"/>
          </p:cNvSpPr>
          <p:nvPr>
            <p:ph type="title"/>
          </p:nvPr>
        </p:nvSpPr>
        <p:spPr>
          <a:xfrm>
            <a:off x="722313" y="952500"/>
            <a:ext cx="7772400" cy="1362075"/>
          </a:xfrm>
        </p:spPr>
        <p:txBody>
          <a:bodyPr/>
          <a:lstStyle>
            <a:lvl1pPr algn="l">
              <a:buNone/>
              <a:defRPr sz="4000" b="0" cap="none"/>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7" name="3 Marcador de fecha"/>
          <p:cNvSpPr>
            <a:spLocks noGrp="1"/>
          </p:cNvSpPr>
          <p:nvPr>
            <p:ph type="dt" sz="half" idx="10"/>
          </p:nvPr>
        </p:nvSpPr>
        <p:spPr>
          <a:xfrm>
            <a:off x="6172200" y="6191250"/>
            <a:ext cx="2476500" cy="476250"/>
          </a:xfrm>
          <a:prstGeom prst="rect">
            <a:avLst/>
          </a:prstGeom>
        </p:spPr>
        <p:txBody>
          <a:bodyPr/>
          <a:lstStyle>
            <a:lvl1pPr fontAlgn="auto">
              <a:spcBef>
                <a:spcPts val="0"/>
              </a:spcBef>
              <a:spcAft>
                <a:spcPts val="0"/>
              </a:spcAft>
              <a:defRPr>
                <a:latin typeface="+mn-lt"/>
              </a:defRPr>
            </a:lvl1pPr>
          </a:lstStyle>
          <a:p>
            <a:pPr>
              <a:defRPr/>
            </a:pPr>
            <a:fld id="{C72B5657-E1C3-4175-A38E-8A34A00CA455}" type="datetime1">
              <a:rPr lang="es-ES" smtClean="0"/>
              <a:t>30/10/2018</a:t>
            </a:fld>
            <a:endParaRPr lang="es-ES" dirty="0"/>
          </a:p>
        </p:txBody>
      </p:sp>
      <p:sp>
        <p:nvSpPr>
          <p:cNvPr id="8" name="4 Marcador de pie de página"/>
          <p:cNvSpPr>
            <a:spLocks noGrp="1"/>
          </p:cNvSpPr>
          <p:nvPr>
            <p:ph type="ftr" sz="quarter" idx="11"/>
          </p:nvPr>
        </p:nvSpPr>
        <p:spPr>
          <a:xfrm>
            <a:off x="800100" y="6172200"/>
            <a:ext cx="4000500" cy="457200"/>
          </a:xfrm>
          <a:prstGeom prst="rect">
            <a:avLst/>
          </a:prstGeom>
        </p:spPr>
        <p:txBody>
          <a:bodyPr/>
          <a:lstStyle>
            <a:lvl1pPr fontAlgn="auto">
              <a:spcBef>
                <a:spcPts val="0"/>
              </a:spcBef>
              <a:spcAft>
                <a:spcPts val="0"/>
              </a:spcAft>
              <a:defRPr>
                <a:latin typeface="+mn-lt"/>
              </a:defRPr>
            </a:lvl1pPr>
          </a:lstStyle>
          <a:p>
            <a:pPr>
              <a:defRPr/>
            </a:pPr>
            <a:endParaRPr lang="es-ES" dirty="0"/>
          </a:p>
        </p:txBody>
      </p:sp>
      <p:sp>
        <p:nvSpPr>
          <p:cNvPr id="9" name="5 Marcador de número de diapositiva"/>
          <p:cNvSpPr>
            <a:spLocks noGrp="1"/>
          </p:cNvSpPr>
          <p:nvPr>
            <p:ph type="sldNum" sz="quarter" idx="12"/>
          </p:nvPr>
        </p:nvSpPr>
        <p:spPr>
          <a:xfrm>
            <a:off x="146050" y="6208713"/>
            <a:ext cx="457200" cy="457200"/>
          </a:xfrm>
          <a:prstGeom prst="ellipse">
            <a:avLst/>
          </a:prstGeom>
        </p:spPr>
        <p:txBody>
          <a:bodyPr/>
          <a:lstStyle>
            <a:lvl1pPr fontAlgn="auto">
              <a:spcBef>
                <a:spcPts val="0"/>
              </a:spcBef>
              <a:spcAft>
                <a:spcPts val="0"/>
              </a:spcAft>
              <a:defRPr>
                <a:latin typeface="+mn-lt"/>
              </a:defRPr>
            </a:lvl1pPr>
          </a:lstStyle>
          <a:p>
            <a:pPr>
              <a:defRPr/>
            </a:pPr>
            <a:fld id="{40E50ECC-F463-45C6-ACEE-1FD5E6AF585D}" type="slidenum">
              <a:rPr lang="es-ES"/>
              <a:pPr>
                <a:defRPr/>
              </a:pPr>
              <a:t>‹Nº›</a:t>
            </a:fld>
            <a:endParaRPr lang="es-ES" dirty="0"/>
          </a:p>
        </p:txBody>
      </p:sp>
    </p:spTree>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rgbClr val="81302E"/>
            </a:gs>
            <a:gs pos="0">
              <a:schemeClr val="accent2">
                <a:lumMod val="50000"/>
              </a:schemeClr>
            </a:gs>
            <a:gs pos="84000">
              <a:schemeClr val="accent2">
                <a:lumMod val="75000"/>
              </a:schemeClr>
            </a:gs>
            <a:gs pos="100000">
              <a:schemeClr val="accent1">
                <a:tint val="23500"/>
                <a:satMod val="160000"/>
              </a:schemeClr>
            </a:gs>
          </a:gsLst>
          <a:lin ang="10800000" scaled="1"/>
          <a:tileRect/>
        </a:gradFill>
        <a:effectLst/>
      </p:bgPr>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gradFill>
            <a:gsLst>
              <a:gs pos="27000">
                <a:schemeClr val="accent2">
                  <a:lumMod val="20000"/>
                  <a:lumOff val="80000"/>
                </a:schemeClr>
              </a:gs>
              <a:gs pos="18000">
                <a:srgbClr val="BD8D8C"/>
              </a:gs>
              <a:gs pos="0">
                <a:schemeClr val="accent2">
                  <a:lumMod val="50000"/>
                </a:schemeClr>
              </a:gs>
            </a:gsLst>
            <a:lin ang="5400000" scaled="0"/>
          </a:gra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21 Marcador de título"/>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8" name="12 Marcador de texto"/>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pic>
        <p:nvPicPr>
          <p:cNvPr id="1029" name="Picture 2" descr="C:\Users\mvquiroga\Pictures\MEMBRETE DIGITAL-02.jpg"/>
          <p:cNvPicPr>
            <a:picLocks noChangeAspect="1" noChangeArrowheads="1"/>
          </p:cNvPicPr>
          <p:nvPr userDrawn="1"/>
        </p:nvPicPr>
        <p:blipFill>
          <a:blip r:embed="rId5"/>
          <a:srcRect/>
          <a:stretch>
            <a:fillRect/>
          </a:stretch>
        </p:blipFill>
        <p:spPr bwMode="auto">
          <a:xfrm>
            <a:off x="0" y="6381750"/>
            <a:ext cx="9144000" cy="476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ransition spd="slow">
    <p:push dir="u"/>
  </p:transition>
  <p:timing>
    <p:tnLst>
      <p:par>
        <p:cTn id="1" dur="indefinite" restart="never" nodeType="tmRoot"/>
      </p:par>
    </p:tnLst>
  </p:timing>
  <p:hf hdr="0" ftr="0" dt="0"/>
  <p:txStyles>
    <p:titleStyle>
      <a:lvl1pPr algn="ctr" rtl="0" fontAlgn="base">
        <a:spcBef>
          <a:spcPct val="0"/>
        </a:spcBef>
        <a:spcAft>
          <a:spcPct val="0"/>
        </a:spcAft>
        <a:defRPr sz="4000" kern="1200">
          <a:solidFill>
            <a:schemeClr val="bg1"/>
          </a:solidFill>
          <a:latin typeface="+mj-lt"/>
          <a:ea typeface="+mj-ea"/>
          <a:cs typeface="+mj-cs"/>
        </a:defRPr>
      </a:lvl1pPr>
      <a:lvl2pPr algn="ctr" rtl="0" fontAlgn="base">
        <a:spcBef>
          <a:spcPct val="0"/>
        </a:spcBef>
        <a:spcAft>
          <a:spcPct val="0"/>
        </a:spcAft>
        <a:defRPr sz="4000">
          <a:solidFill>
            <a:schemeClr val="bg1"/>
          </a:solidFill>
          <a:latin typeface="Franklin Gothic Book" pitchFamily="34" charset="0"/>
        </a:defRPr>
      </a:lvl2pPr>
      <a:lvl3pPr algn="ctr" rtl="0" fontAlgn="base">
        <a:spcBef>
          <a:spcPct val="0"/>
        </a:spcBef>
        <a:spcAft>
          <a:spcPct val="0"/>
        </a:spcAft>
        <a:defRPr sz="4000">
          <a:solidFill>
            <a:schemeClr val="bg1"/>
          </a:solidFill>
          <a:latin typeface="Franklin Gothic Book" pitchFamily="34" charset="0"/>
        </a:defRPr>
      </a:lvl3pPr>
      <a:lvl4pPr algn="ctr" rtl="0" fontAlgn="base">
        <a:spcBef>
          <a:spcPct val="0"/>
        </a:spcBef>
        <a:spcAft>
          <a:spcPct val="0"/>
        </a:spcAft>
        <a:defRPr sz="4000">
          <a:solidFill>
            <a:schemeClr val="bg1"/>
          </a:solidFill>
          <a:latin typeface="Franklin Gothic Book" pitchFamily="34" charset="0"/>
        </a:defRPr>
      </a:lvl4pPr>
      <a:lvl5pPr algn="ctr" rtl="0" fontAlgn="base">
        <a:spcBef>
          <a:spcPct val="0"/>
        </a:spcBef>
        <a:spcAft>
          <a:spcPct val="0"/>
        </a:spcAft>
        <a:defRPr sz="4000">
          <a:solidFill>
            <a:schemeClr val="bg1"/>
          </a:solidFill>
          <a:latin typeface="Franklin Gothic Book" pitchFamily="34" charset="0"/>
        </a:defRPr>
      </a:lvl5pPr>
      <a:lvl6pPr marL="457200" algn="ctr" rtl="0" fontAlgn="base">
        <a:spcBef>
          <a:spcPct val="0"/>
        </a:spcBef>
        <a:spcAft>
          <a:spcPct val="0"/>
        </a:spcAft>
        <a:defRPr sz="4000">
          <a:solidFill>
            <a:schemeClr val="bg1"/>
          </a:solidFill>
          <a:latin typeface="Franklin Gothic Book" pitchFamily="34" charset="0"/>
        </a:defRPr>
      </a:lvl6pPr>
      <a:lvl7pPr marL="914400" algn="ctr" rtl="0" fontAlgn="base">
        <a:spcBef>
          <a:spcPct val="0"/>
        </a:spcBef>
        <a:spcAft>
          <a:spcPct val="0"/>
        </a:spcAft>
        <a:defRPr sz="4000">
          <a:solidFill>
            <a:schemeClr val="bg1"/>
          </a:solidFill>
          <a:latin typeface="Franklin Gothic Book" pitchFamily="34" charset="0"/>
        </a:defRPr>
      </a:lvl7pPr>
      <a:lvl8pPr marL="1371600" algn="ctr" rtl="0" fontAlgn="base">
        <a:spcBef>
          <a:spcPct val="0"/>
        </a:spcBef>
        <a:spcAft>
          <a:spcPct val="0"/>
        </a:spcAft>
        <a:defRPr sz="4000">
          <a:solidFill>
            <a:schemeClr val="bg1"/>
          </a:solidFill>
          <a:latin typeface="Franklin Gothic Book" pitchFamily="34" charset="0"/>
        </a:defRPr>
      </a:lvl8pPr>
      <a:lvl9pPr marL="1828800" algn="ctr" rtl="0" fontAlgn="base">
        <a:spcBef>
          <a:spcPct val="0"/>
        </a:spcBef>
        <a:spcAft>
          <a:spcPct val="0"/>
        </a:spcAft>
        <a:defRPr sz="4000">
          <a:solidFill>
            <a:schemeClr val="bg1"/>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B1AB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F2DCDB"/>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F2DCDB"/>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chart" Target="../charts/chart10.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39.xml"/><Relationship Id="rId7" Type="http://schemas.openxmlformats.org/officeDocument/2006/relationships/oleObject" Target="../embeddings/Microsoft_Excel_97-2003_Worksheet3.xls"/><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10.emf"/><Relationship Id="rId5" Type="http://schemas.openxmlformats.org/officeDocument/2006/relationships/chart" Target="../charts/chart19.xml"/><Relationship Id="rId10" Type="http://schemas.openxmlformats.org/officeDocument/2006/relationships/oleObject" Target="../embeddings/Microsoft_Excel_97-2003_Worksheet4.xls"/><Relationship Id="rId4" Type="http://schemas.openxmlformats.org/officeDocument/2006/relationships/chart" Target="../charts/chart18.xml"/><Relationship Id="rId9"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chart" Target="../charts/chart21.xml"/></Relationships>
</file>

<file path=ppt/slides/_rels/slide4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4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chart" Target="../charts/char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5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5.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F3B4E751-1352-4EFD-8690-1839A50250C2}" type="slidenum">
              <a:rPr lang="es-ES" smtClean="0"/>
              <a:pPr>
                <a:defRPr/>
              </a:pPr>
              <a:t>1</a:t>
            </a:fld>
            <a:endParaRPr lang="es-ES" dirty="0"/>
          </a:p>
        </p:txBody>
      </p:sp>
      <p:sp>
        <p:nvSpPr>
          <p:cNvPr id="5" name="4 Rectángulo"/>
          <p:cNvSpPr/>
          <p:nvPr/>
        </p:nvSpPr>
        <p:spPr>
          <a:xfrm>
            <a:off x="323410" y="260560"/>
            <a:ext cx="8820590" cy="6247864"/>
          </a:xfrm>
          <a:prstGeom prst="rect">
            <a:avLst/>
          </a:prstGeom>
        </p:spPr>
        <p:txBody>
          <a:bodyPr wrap="square">
            <a:spAutoFit/>
          </a:bodyPr>
          <a:lstStyle/>
          <a:p>
            <a:pPr algn="just">
              <a:lnSpc>
                <a:spcPct val="150000"/>
              </a:lnSpc>
              <a:buNone/>
            </a:pPr>
            <a:r>
              <a:rPr lang="es-AR" sz="3200" b="1" dirty="0">
                <a:solidFill>
                  <a:schemeClr val="bg1"/>
                </a:solidFill>
              </a:rPr>
              <a:t>“</a:t>
            </a:r>
            <a:r>
              <a:rPr lang="es-AR" sz="3200" b="1" i="1" dirty="0">
                <a:solidFill>
                  <a:schemeClr val="bg1"/>
                </a:solidFill>
              </a:rPr>
              <a:t>Tratándose de asuntos difíciles no cabe esperar que se pueda plantar y recolectar de una sola </a:t>
            </a:r>
            <a:r>
              <a:rPr lang="es-AR" sz="3200" b="1" i="1" dirty="0" smtClean="0">
                <a:solidFill>
                  <a:schemeClr val="bg1"/>
                </a:solidFill>
              </a:rPr>
              <a:t>vez, </a:t>
            </a:r>
            <a:r>
              <a:rPr lang="es-AR" sz="3200" b="1" i="1" dirty="0">
                <a:solidFill>
                  <a:schemeClr val="bg1"/>
                </a:solidFill>
              </a:rPr>
              <a:t>más </a:t>
            </a:r>
            <a:r>
              <a:rPr lang="es-AR" sz="3200" b="1" i="1" dirty="0" smtClean="0">
                <a:solidFill>
                  <a:schemeClr val="bg1"/>
                </a:solidFill>
              </a:rPr>
              <a:t>bien al </a:t>
            </a:r>
            <a:r>
              <a:rPr lang="es-AR" sz="3200" b="1" i="1" dirty="0">
                <a:solidFill>
                  <a:schemeClr val="bg1"/>
                </a:solidFill>
              </a:rPr>
              <a:t>contrario, es una obra que precisa de un trabajo laborioso de preparación que lleve a una maduración gradual</a:t>
            </a:r>
            <a:r>
              <a:rPr lang="es-AR" sz="3200" b="1" dirty="0">
                <a:solidFill>
                  <a:schemeClr val="bg1"/>
                </a:solidFill>
              </a:rPr>
              <a:t>” </a:t>
            </a:r>
            <a:endParaRPr lang="es-AR" sz="3200" b="1" dirty="0" smtClean="0">
              <a:solidFill>
                <a:schemeClr val="bg1"/>
              </a:solidFill>
            </a:endParaRPr>
          </a:p>
          <a:p>
            <a:pPr algn="just">
              <a:buNone/>
            </a:pPr>
            <a:r>
              <a:rPr lang="es-AR" sz="3600" b="1" dirty="0" smtClean="0">
                <a:solidFill>
                  <a:schemeClr val="bg1"/>
                </a:solidFill>
              </a:rPr>
              <a:t>					        </a:t>
            </a:r>
            <a:r>
              <a:rPr lang="es-AR" sz="2800" b="1" dirty="0" smtClean="0">
                <a:solidFill>
                  <a:schemeClr val="bg1"/>
                </a:solidFill>
              </a:rPr>
              <a:t>Francis </a:t>
            </a:r>
            <a:r>
              <a:rPr lang="es-AR" sz="2800" b="1" dirty="0">
                <a:solidFill>
                  <a:schemeClr val="bg1"/>
                </a:solidFill>
              </a:rPr>
              <a:t>Bacon</a:t>
            </a:r>
            <a:r>
              <a:rPr lang="es-AR" altLang="zh-CN" sz="2800" b="1" dirty="0">
                <a:solidFill>
                  <a:srgbClr val="000000"/>
                </a:solidFill>
                <a:ea typeface="宋体" charset="-122"/>
                <a:hlinkClick r:id="" action="ppaction://noaction"/>
              </a:rPr>
              <a:t>[1</a:t>
            </a:r>
            <a:r>
              <a:rPr lang="es-AR" altLang="zh-CN" sz="2800" b="1" dirty="0">
                <a:solidFill>
                  <a:schemeClr val="bg1"/>
                </a:solidFill>
                <a:ea typeface="宋体" charset="-122"/>
                <a:hlinkClick r:id="" action="ppaction://noaction"/>
              </a:rPr>
              <a:t>]</a:t>
            </a:r>
            <a:endParaRPr lang="es-AR" altLang="zh-CN" sz="2800" b="1" dirty="0">
              <a:solidFill>
                <a:schemeClr val="bg1"/>
              </a:solidFill>
              <a:ea typeface="宋体" charset="-122"/>
            </a:endParaRPr>
          </a:p>
          <a:p>
            <a:pPr>
              <a:buNone/>
            </a:pPr>
            <a:endParaRPr lang="en-US" altLang="zh-CN" sz="3600" dirty="0">
              <a:solidFill>
                <a:schemeClr val="bg1"/>
              </a:solidFill>
              <a:ea typeface="宋体" charset="-122"/>
            </a:endParaRPr>
          </a:p>
          <a:p>
            <a:pPr>
              <a:buNone/>
            </a:pPr>
            <a:r>
              <a:rPr lang="es-SV" altLang="zh-CN" sz="2000" dirty="0" smtClean="0">
                <a:solidFill>
                  <a:srgbClr val="000000"/>
                </a:solidFill>
                <a:ea typeface="宋体" charset="-122"/>
              </a:rPr>
              <a:t>1.Citado </a:t>
            </a:r>
            <a:r>
              <a:rPr lang="es-SV" altLang="zh-CN" sz="2000" dirty="0">
                <a:solidFill>
                  <a:srgbClr val="000000"/>
                </a:solidFill>
                <a:ea typeface="宋体" charset="-122"/>
              </a:rPr>
              <a:t>por Cesare </a:t>
            </a:r>
            <a:r>
              <a:rPr lang="es-SV" altLang="zh-CN" sz="2000" dirty="0" err="1">
                <a:solidFill>
                  <a:srgbClr val="000000"/>
                </a:solidFill>
                <a:ea typeface="宋体" charset="-122"/>
              </a:rPr>
              <a:t>Beccaria</a:t>
            </a:r>
            <a:r>
              <a:rPr lang="es-SV" altLang="zh-CN" sz="2000" dirty="0">
                <a:solidFill>
                  <a:srgbClr val="000000"/>
                </a:solidFill>
                <a:ea typeface="宋体" charset="-122"/>
              </a:rPr>
              <a:t> en la portada de </a:t>
            </a:r>
            <a:r>
              <a:rPr lang="es-AR" altLang="zh-CN" sz="2000" dirty="0" smtClean="0">
                <a:solidFill>
                  <a:srgbClr val="000000"/>
                </a:solidFill>
                <a:ea typeface="宋体" charset="-122"/>
              </a:rPr>
              <a:t> </a:t>
            </a:r>
            <a:r>
              <a:rPr lang="es-AR" altLang="zh-CN" sz="2000" dirty="0">
                <a:solidFill>
                  <a:srgbClr val="000000"/>
                </a:solidFill>
                <a:ea typeface="宋体" charset="-122"/>
              </a:rPr>
              <a:t>“De los delitos y de las penas” (1764).</a:t>
            </a:r>
            <a:endParaRPr lang="es-AR" sz="2000" dirty="0">
              <a:solidFill>
                <a:srgbClr val="000000"/>
              </a:solidFill>
            </a:endParaRPr>
          </a:p>
        </p:txBody>
      </p:sp>
    </p:spTree>
    <p:extLst>
      <p:ext uri="{BB962C8B-B14F-4D97-AF65-F5344CB8AC3E}">
        <p14:creationId xmlns:p14="http://schemas.microsoft.com/office/powerpoint/2010/main" val="248675624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Gráfico"/>
          <p:cNvGraphicFramePr>
            <a:graphicFrameLocks/>
          </p:cNvGraphicFramePr>
          <p:nvPr>
            <p:extLst>
              <p:ext uri="{D42A27DB-BD31-4B8C-83A1-F6EECF244321}">
                <p14:modId xmlns:p14="http://schemas.microsoft.com/office/powerpoint/2010/main" val="2061663817"/>
              </p:ext>
            </p:extLst>
          </p:nvPr>
        </p:nvGraphicFramePr>
        <p:xfrm>
          <a:off x="1043510" y="3356990"/>
          <a:ext cx="3312460" cy="2592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6 Gráfico"/>
          <p:cNvGraphicFramePr>
            <a:graphicFrameLocks/>
          </p:cNvGraphicFramePr>
          <p:nvPr>
            <p:extLst>
              <p:ext uri="{D42A27DB-BD31-4B8C-83A1-F6EECF244321}">
                <p14:modId xmlns:p14="http://schemas.microsoft.com/office/powerpoint/2010/main" val="2562841098"/>
              </p:ext>
            </p:extLst>
          </p:nvPr>
        </p:nvGraphicFramePr>
        <p:xfrm>
          <a:off x="4752025" y="3356990"/>
          <a:ext cx="4068565" cy="2556355"/>
        </p:xfrm>
        <a:graphic>
          <a:graphicData uri="http://schemas.openxmlformats.org/drawingml/2006/chart">
            <c:chart xmlns:c="http://schemas.openxmlformats.org/drawingml/2006/chart" xmlns:r="http://schemas.openxmlformats.org/officeDocument/2006/relationships" r:id="rId4"/>
          </a:graphicData>
        </a:graphic>
      </p:graphicFrame>
      <p:sp>
        <p:nvSpPr>
          <p:cNvPr id="19" name="1 Título"/>
          <p:cNvSpPr>
            <a:spLocks noGrp="1"/>
          </p:cNvSpPr>
          <p:nvPr>
            <p:ph type="ctrTitle"/>
          </p:nvPr>
        </p:nvSpPr>
        <p:spPr>
          <a:xfrm>
            <a:off x="642560" y="314039"/>
            <a:ext cx="8229600" cy="1061829"/>
          </a:xfrm>
        </p:spPr>
        <p:txBody>
          <a:bodyPr>
            <a:spAutoFit/>
          </a:bodyPr>
          <a:lstStyle/>
          <a:p>
            <a:pPr fontAlgn="auto">
              <a:spcAft>
                <a:spcPts val="0"/>
              </a:spcAft>
              <a:defRPr/>
            </a:pPr>
            <a:r>
              <a:rPr lang="es-ES" sz="36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 – Primer Tramo</a:t>
            </a:r>
            <a:br>
              <a:rPr lang="es-ES" sz="36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S" sz="24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109 Casos de violencia</a:t>
            </a:r>
            <a:endParaRPr lang="es-ES" sz="2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12 Marcador de número de diapositiva"/>
          <p:cNvSpPr>
            <a:spLocks noGrp="1"/>
          </p:cNvSpPr>
          <p:nvPr>
            <p:ph type="sldNum" sz="quarter" idx="12"/>
          </p:nvPr>
        </p:nvSpPr>
        <p:spPr/>
        <p:txBody>
          <a:bodyPr/>
          <a:lstStyle/>
          <a:p>
            <a:pPr>
              <a:defRPr/>
            </a:pPr>
            <a:fld id="{40E50ECC-F463-45C6-ACEE-1FD5E6AF585D}" type="slidenum">
              <a:rPr lang="es-ES" smtClean="0"/>
              <a:pPr>
                <a:defRPr/>
              </a:pPr>
              <a:t>10</a:t>
            </a:fld>
            <a:endParaRPr lang="es-ES" dirty="0"/>
          </a:p>
        </p:txBody>
      </p:sp>
      <p:sp>
        <p:nvSpPr>
          <p:cNvPr id="14" name="13 Flecha derecha"/>
          <p:cNvSpPr/>
          <p:nvPr/>
        </p:nvSpPr>
        <p:spPr>
          <a:xfrm>
            <a:off x="3929245" y="4437140"/>
            <a:ext cx="1656230" cy="576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8" name="1 CuadroTexto"/>
          <p:cNvSpPr txBox="1">
            <a:spLocks noChangeArrowheads="1"/>
          </p:cNvSpPr>
          <p:nvPr/>
        </p:nvSpPr>
        <p:spPr bwMode="auto">
          <a:xfrm>
            <a:off x="964265" y="2117428"/>
            <a:ext cx="6120800" cy="461665"/>
          </a:xfrm>
          <a:prstGeom prst="rect">
            <a:avLst/>
          </a:prstGeom>
          <a:noFill/>
          <a:ln w="9525">
            <a:noFill/>
            <a:miter lim="800000"/>
            <a:headEnd/>
            <a:tailEnd/>
          </a:ln>
        </p:spPr>
        <p:txBody>
          <a:bodyPr wrap="square">
            <a:spAutoFit/>
          </a:bodyPr>
          <a:lstStyle/>
          <a:p>
            <a:r>
              <a:rPr lang="es-AR" sz="2400" dirty="0">
                <a:solidFill>
                  <a:schemeClr val="bg1"/>
                </a:solidFill>
                <a:latin typeface="Arial" panose="020B0604020202020204" pitchFamily="34" charset="0"/>
                <a:cs typeface="Arial" panose="020B0604020202020204" pitchFamily="34" charset="0"/>
              </a:rPr>
              <a:t>Alto nivel de </a:t>
            </a:r>
            <a:r>
              <a:rPr lang="es-AR" sz="2400" dirty="0" smtClean="0">
                <a:solidFill>
                  <a:schemeClr val="bg1"/>
                </a:solidFill>
                <a:latin typeface="Arial" panose="020B0604020202020204" pitchFamily="34" charset="0"/>
                <a:cs typeface="Arial" panose="020B0604020202020204" pitchFamily="34" charset="0"/>
              </a:rPr>
              <a:t>efectividad </a:t>
            </a:r>
            <a:r>
              <a:rPr lang="es-AR" sz="2400" dirty="0">
                <a:solidFill>
                  <a:schemeClr val="bg1"/>
                </a:solidFill>
                <a:latin typeface="Arial" panose="020B0604020202020204" pitchFamily="34" charset="0"/>
                <a:cs typeface="Arial" panose="020B0604020202020204" pitchFamily="34" charset="0"/>
              </a:rPr>
              <a:t>verificado en:</a:t>
            </a:r>
          </a:p>
        </p:txBody>
      </p:sp>
    </p:spTree>
    <p:extLst>
      <p:ext uri="{BB962C8B-B14F-4D97-AF65-F5344CB8AC3E}">
        <p14:creationId xmlns:p14="http://schemas.microsoft.com/office/powerpoint/2010/main" val="318346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19" grpId="0"/>
      <p:bldP spid="14"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ctrTitle"/>
          </p:nvPr>
        </p:nvSpPr>
        <p:spPr>
          <a:xfrm>
            <a:off x="683460" y="388764"/>
            <a:ext cx="8229600" cy="692497"/>
          </a:xfrm>
        </p:spPr>
        <p:txBody>
          <a:bodyPr>
            <a:spAutoFit/>
          </a:bodyPr>
          <a:lstStyle/>
          <a:p>
            <a:pPr fontAlgn="auto">
              <a:spcAft>
                <a:spcPts val="0"/>
              </a:spcAft>
              <a:defRPr/>
            </a:pPr>
            <a:r>
              <a:rPr lang="es-ES" sz="36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 – Primer Tramo</a:t>
            </a:r>
            <a:endParaRPr lang="es-ES" sz="3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1 Marcador de número de diapositiva"/>
          <p:cNvSpPr>
            <a:spLocks noGrp="1"/>
          </p:cNvSpPr>
          <p:nvPr>
            <p:ph type="sldNum" sz="quarter" idx="12"/>
          </p:nvPr>
        </p:nvSpPr>
        <p:spPr/>
        <p:txBody>
          <a:bodyPr/>
          <a:lstStyle/>
          <a:p>
            <a:pPr>
              <a:defRPr/>
            </a:pPr>
            <a:fld id="{40E50ECC-F463-45C6-ACEE-1FD5E6AF585D}" type="slidenum">
              <a:rPr lang="es-ES" smtClean="0"/>
              <a:pPr>
                <a:defRPr/>
              </a:pPr>
              <a:t>11</a:t>
            </a:fld>
            <a:endParaRPr lang="es-ES" dirty="0"/>
          </a:p>
        </p:txBody>
      </p:sp>
      <p:graphicFrame>
        <p:nvGraphicFramePr>
          <p:cNvPr id="3" name="3 Marcador de contenido"/>
          <p:cNvGraphicFramePr>
            <a:graphicFrameLocks noGrp="1"/>
          </p:cNvGraphicFramePr>
          <p:nvPr>
            <p:ph sz="quarter" idx="4294967295"/>
            <p:extLst>
              <p:ext uri="{D42A27DB-BD31-4B8C-83A1-F6EECF244321}">
                <p14:modId xmlns:p14="http://schemas.microsoft.com/office/powerpoint/2010/main" val="4270256280"/>
              </p:ext>
            </p:extLst>
          </p:nvPr>
        </p:nvGraphicFramePr>
        <p:xfrm>
          <a:off x="1547580" y="1916790"/>
          <a:ext cx="6119812" cy="4140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graphicEl>
                                              <a:chart seriesIdx="-3" categoryIdx="-3" bldStep="gridLegend"/>
                                            </p:graphicEl>
                                          </p:spTgt>
                                        </p:tgtEl>
                                        <p:attrNameLst>
                                          <p:attrName>style.visibility</p:attrName>
                                        </p:attrNameLst>
                                      </p:cBhvr>
                                      <p:to>
                                        <p:strVal val="visible"/>
                                      </p:to>
                                    </p:set>
                                    <p:anim calcmode="lin" valueType="num">
                                      <p:cBhvr>
                                        <p:cTn id="12" dur="1000" fill="hold"/>
                                        <p:tgtEl>
                                          <p:spTgt spid="3">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3" dur="1000" fill="hold"/>
                                        <p:tgtEl>
                                          <p:spTgt spid="3">
                                            <p:graphicEl>
                                              <a:chart seriesIdx="-3" categoryIdx="-3" bldStep="gridLegend"/>
                                            </p:graphicEl>
                                          </p:spTgt>
                                        </p:tgtEl>
                                        <p:attrNameLst>
                                          <p:attrName>ppt_h</p:attrName>
                                        </p:attrNameLst>
                                      </p:cBhvr>
                                      <p:tavLst>
                                        <p:tav tm="0">
                                          <p:val>
                                            <p:fltVal val="0"/>
                                          </p:val>
                                        </p:tav>
                                        <p:tav tm="100000">
                                          <p:val>
                                            <p:strVal val="#ppt_h"/>
                                          </p:val>
                                        </p:tav>
                                      </p:tavLst>
                                    </p:anim>
                                    <p:anim calcmode="lin" valueType="num">
                                      <p:cBhvr>
                                        <p:cTn id="14" dur="1000" fill="hold"/>
                                        <p:tgtEl>
                                          <p:spTgt spid="3">
                                            <p:graphicEl>
                                              <a:chart seriesIdx="-3" categoryIdx="-3" bldStep="gridLegend"/>
                                            </p:graphicEl>
                                          </p:spTgt>
                                        </p:tgtEl>
                                        <p:attrNameLst>
                                          <p:attrName>style.rotation</p:attrName>
                                        </p:attrNameLst>
                                      </p:cBhvr>
                                      <p:tavLst>
                                        <p:tav tm="0">
                                          <p:val>
                                            <p:fltVal val="90"/>
                                          </p:val>
                                        </p:tav>
                                        <p:tav tm="100000">
                                          <p:val>
                                            <p:fltVal val="0"/>
                                          </p:val>
                                        </p:tav>
                                      </p:tavLst>
                                    </p:anim>
                                    <p:animEffect transition="in" filter="fade">
                                      <p:cBhvr>
                                        <p:cTn id="15" dur="1000"/>
                                        <p:tgtEl>
                                          <p:spTgt spid="3">
                                            <p:graphicEl>
                                              <a:chart seriesIdx="-3" categoryIdx="-3" bldStep="gridLegen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graphicEl>
                                              <a:chart seriesIdx="-4" categoryIdx="0" bldStep="category"/>
                                            </p:graphicEl>
                                          </p:spTgt>
                                        </p:tgtEl>
                                        <p:attrNameLst>
                                          <p:attrName>style.visibility</p:attrName>
                                        </p:attrNameLst>
                                      </p:cBhvr>
                                      <p:to>
                                        <p:strVal val="visible"/>
                                      </p:to>
                                    </p:set>
                                    <p:anim calcmode="lin" valueType="num">
                                      <p:cBhvr>
                                        <p:cTn id="20" dur="1000" fill="hold"/>
                                        <p:tgtEl>
                                          <p:spTgt spid="3">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21" dur="1000" fill="hold"/>
                                        <p:tgtEl>
                                          <p:spTgt spid="3">
                                            <p:graphicEl>
                                              <a:chart seriesIdx="-4" categoryIdx="0" bldStep="category"/>
                                            </p:graphicEl>
                                          </p:spTgt>
                                        </p:tgtEl>
                                        <p:attrNameLst>
                                          <p:attrName>ppt_h</p:attrName>
                                        </p:attrNameLst>
                                      </p:cBhvr>
                                      <p:tavLst>
                                        <p:tav tm="0">
                                          <p:val>
                                            <p:fltVal val="0"/>
                                          </p:val>
                                        </p:tav>
                                        <p:tav tm="100000">
                                          <p:val>
                                            <p:strVal val="#ppt_h"/>
                                          </p:val>
                                        </p:tav>
                                      </p:tavLst>
                                    </p:anim>
                                    <p:anim calcmode="lin" valueType="num">
                                      <p:cBhvr>
                                        <p:cTn id="22" dur="1000" fill="hold"/>
                                        <p:tgtEl>
                                          <p:spTgt spid="3">
                                            <p:graphicEl>
                                              <a:chart seriesIdx="-4" categoryIdx="0" bldStep="category"/>
                                            </p:graphicEl>
                                          </p:spTgt>
                                        </p:tgtEl>
                                        <p:attrNameLst>
                                          <p:attrName>style.rotation</p:attrName>
                                        </p:attrNameLst>
                                      </p:cBhvr>
                                      <p:tavLst>
                                        <p:tav tm="0">
                                          <p:val>
                                            <p:fltVal val="90"/>
                                          </p:val>
                                        </p:tav>
                                        <p:tav tm="100000">
                                          <p:val>
                                            <p:fltVal val="0"/>
                                          </p:val>
                                        </p:tav>
                                      </p:tavLst>
                                    </p:anim>
                                    <p:animEffect transition="in" filter="fade">
                                      <p:cBhvr>
                                        <p:cTn id="23" dur="1000"/>
                                        <p:tgtEl>
                                          <p:spTgt spid="3">
                                            <p:graphicEl>
                                              <a:chart seriesIdx="-4" categoryIdx="0" bldStep="category"/>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graphicEl>
                                              <a:chart seriesIdx="-4" categoryIdx="1" bldStep="category"/>
                                            </p:graphicEl>
                                          </p:spTgt>
                                        </p:tgtEl>
                                        <p:attrNameLst>
                                          <p:attrName>style.visibility</p:attrName>
                                        </p:attrNameLst>
                                      </p:cBhvr>
                                      <p:to>
                                        <p:strVal val="visible"/>
                                      </p:to>
                                    </p:set>
                                    <p:anim calcmode="lin" valueType="num">
                                      <p:cBhvr>
                                        <p:cTn id="28" dur="1000" fill="hold"/>
                                        <p:tgtEl>
                                          <p:spTgt spid="3">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9" dur="1000" fill="hold"/>
                                        <p:tgtEl>
                                          <p:spTgt spid="3">
                                            <p:graphicEl>
                                              <a:chart seriesIdx="-4" categoryIdx="1" bldStep="category"/>
                                            </p:graphicEl>
                                          </p:spTgt>
                                        </p:tgtEl>
                                        <p:attrNameLst>
                                          <p:attrName>ppt_h</p:attrName>
                                        </p:attrNameLst>
                                      </p:cBhvr>
                                      <p:tavLst>
                                        <p:tav tm="0">
                                          <p:val>
                                            <p:fltVal val="0"/>
                                          </p:val>
                                        </p:tav>
                                        <p:tav tm="100000">
                                          <p:val>
                                            <p:strVal val="#ppt_h"/>
                                          </p:val>
                                        </p:tav>
                                      </p:tavLst>
                                    </p:anim>
                                    <p:anim calcmode="lin" valueType="num">
                                      <p:cBhvr>
                                        <p:cTn id="30" dur="1000" fill="hold"/>
                                        <p:tgtEl>
                                          <p:spTgt spid="3">
                                            <p:graphicEl>
                                              <a:chart seriesIdx="-4" categoryIdx="1" bldStep="category"/>
                                            </p:graphicEl>
                                          </p:spTgt>
                                        </p:tgtEl>
                                        <p:attrNameLst>
                                          <p:attrName>style.rotation</p:attrName>
                                        </p:attrNameLst>
                                      </p:cBhvr>
                                      <p:tavLst>
                                        <p:tav tm="0">
                                          <p:val>
                                            <p:fltVal val="90"/>
                                          </p:val>
                                        </p:tav>
                                        <p:tav tm="100000">
                                          <p:val>
                                            <p:fltVal val="0"/>
                                          </p:val>
                                        </p:tav>
                                      </p:tavLst>
                                    </p:anim>
                                    <p:animEffect transition="in" filter="fade">
                                      <p:cBhvr>
                                        <p:cTn id="31" dur="1000"/>
                                        <p:tgtEl>
                                          <p:spTgt spid="3">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subTitle" idx="1"/>
          </p:nvPr>
        </p:nvSpPr>
        <p:spPr>
          <a:xfrm>
            <a:off x="323410" y="2348850"/>
            <a:ext cx="8641823" cy="3888540"/>
          </a:xfrm>
        </p:spPr>
        <p:txBody>
          <a:bodyPr>
            <a:noAutofit/>
          </a:bodyPr>
          <a:lstStyle/>
          <a:p>
            <a:pPr algn="just" fontAlgn="auto">
              <a:lnSpc>
                <a:spcPct val="150000"/>
              </a:lnSpc>
              <a:spcBef>
                <a:spcPts val="580"/>
              </a:spcBef>
              <a:spcAft>
                <a:spcPts val="0"/>
              </a:spcAft>
              <a:buFont typeface="Wingdings 2"/>
              <a:buNone/>
              <a:defRPr/>
            </a:pPr>
            <a:r>
              <a:rPr lang="es-ES" sz="3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Identificar los factores que posibilitan la construcción de  acuerdos de mediación en causas de familias atravesadas por situaciones de violencia y las condiciones que favorecen su sostenimiento en el tiempo.</a:t>
            </a:r>
          </a:p>
          <a:p>
            <a:pPr algn="just" fontAlgn="auto">
              <a:spcBef>
                <a:spcPts val="580"/>
              </a:spcBef>
              <a:spcAft>
                <a:spcPts val="0"/>
              </a:spcAft>
              <a:buFont typeface="Wingdings 2"/>
              <a:buNone/>
              <a:defRPr/>
            </a:pPr>
            <a:endParaRPr lang="es-ES" sz="36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fontAlgn="auto">
              <a:spcBef>
                <a:spcPts val="580"/>
              </a:spcBef>
              <a:spcAft>
                <a:spcPts val="0"/>
              </a:spcAft>
              <a:buFont typeface="Wingdings 2"/>
              <a:buNone/>
              <a:defRPr/>
            </a:pPr>
            <a:endParaRPr lang="es-E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457" name="1 Título"/>
          <p:cNvSpPr>
            <a:spLocks noGrp="1"/>
          </p:cNvSpPr>
          <p:nvPr>
            <p:ph type="ctrTitle"/>
          </p:nvPr>
        </p:nvSpPr>
        <p:spPr>
          <a:xfrm>
            <a:off x="827480" y="260560"/>
            <a:ext cx="8229600" cy="1470025"/>
          </a:xfrm>
        </p:spPr>
        <p:txBody>
          <a:bodyPr/>
          <a:lstStyle/>
          <a:p>
            <a:pPr algn="l"/>
            <a:r>
              <a:rPr lang="es-ES" dirty="0" smtClean="0">
                <a:latin typeface="Arial" panose="020B0604020202020204" pitchFamily="34" charset="0"/>
                <a:cs typeface="Arial" panose="020B0604020202020204" pitchFamily="34" charset="0"/>
              </a:rPr>
              <a:t>Segundo Tramo de la Investigación</a:t>
            </a:r>
            <a:br>
              <a:rPr lang="es-ES" dirty="0" smtClean="0">
                <a:latin typeface="Arial" panose="020B0604020202020204" pitchFamily="34" charset="0"/>
                <a:cs typeface="Arial" panose="020B0604020202020204" pitchFamily="34" charset="0"/>
              </a:rPr>
            </a:br>
            <a:r>
              <a:rPr lang="es-ES" dirty="0" smtClean="0">
                <a:latin typeface="Arial" panose="020B0604020202020204" pitchFamily="34" charset="0"/>
                <a:cs typeface="Arial" panose="020B0604020202020204" pitchFamily="34" charset="0"/>
              </a:rPr>
              <a:t>Objeto de Estudio:</a:t>
            </a:r>
          </a:p>
        </p:txBody>
      </p:sp>
      <p:sp>
        <p:nvSpPr>
          <p:cNvPr id="2" name="1 Marcador de número de diapositiva"/>
          <p:cNvSpPr>
            <a:spLocks noGrp="1"/>
          </p:cNvSpPr>
          <p:nvPr>
            <p:ph type="sldNum" sz="quarter" idx="12"/>
          </p:nvPr>
        </p:nvSpPr>
        <p:spPr/>
        <p:txBody>
          <a:bodyPr/>
          <a:lstStyle/>
          <a:p>
            <a:pPr>
              <a:defRPr/>
            </a:pPr>
            <a:fld id="{40E50ECC-F463-45C6-ACEE-1FD5E6AF585D}" type="slidenum">
              <a:rPr lang="es-ES" smtClean="0"/>
              <a:pPr>
                <a:defRPr/>
              </a:pPr>
              <a:t>12</a:t>
            </a:fld>
            <a:endParaRPr lang="es-E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subTitle" idx="1"/>
          </p:nvPr>
        </p:nvSpPr>
        <p:spPr>
          <a:xfrm>
            <a:off x="945209" y="1546866"/>
            <a:ext cx="7849040" cy="4968690"/>
          </a:xfrm>
        </p:spPr>
        <p:txBody>
          <a:bodyPr>
            <a:noAutofit/>
          </a:bodyPr>
          <a:lstStyle/>
          <a:p>
            <a:pPr marL="342900" lvl="1" indent="-342900" algn="l" fontAlgn="auto">
              <a:spcBef>
                <a:spcPts val="370"/>
              </a:spcBef>
              <a:spcAft>
                <a:spcPts val="0"/>
              </a:spcAft>
              <a:buClr>
                <a:schemeClr val="bg1"/>
              </a:buClr>
              <a:buFont typeface="Arial" pitchFamily="34" charset="0"/>
              <a:buChar char="•"/>
              <a:defRPr/>
            </a:pPr>
            <a:r>
              <a:rPr lang="es-E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Estudio descriptivo</a:t>
            </a:r>
            <a:r>
              <a:rPr lang="es-ES"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342900" lvl="1" indent="-342900" algn="l" fontAlgn="auto">
              <a:spcBef>
                <a:spcPts val="370"/>
              </a:spcBef>
              <a:spcAft>
                <a:spcPts val="0"/>
              </a:spcAft>
              <a:buClr>
                <a:schemeClr val="bg1"/>
              </a:buClr>
              <a:buFont typeface="Arial" pitchFamily="34" charset="0"/>
              <a:buChar char="•"/>
              <a:defRPr/>
            </a:pPr>
            <a:endParaRPr lang="es-ES"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342900" algn="l" fontAlgn="auto">
              <a:spcBef>
                <a:spcPts val="370"/>
              </a:spcBef>
              <a:spcAft>
                <a:spcPts val="0"/>
              </a:spcAft>
              <a:buClr>
                <a:schemeClr val="bg1"/>
              </a:buClr>
              <a:buFont typeface="Arial" pitchFamily="34" charset="0"/>
              <a:buChar char="•"/>
              <a:defRPr/>
            </a:pPr>
            <a:r>
              <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Muestra </a:t>
            </a:r>
            <a:r>
              <a:rPr lang="es-AR"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probabilística</a:t>
            </a:r>
            <a:r>
              <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por voluntarios (mediadores):</a:t>
            </a:r>
          </a:p>
          <a:p>
            <a:pPr marL="0" lvl="1" indent="0" algn="l" fontAlgn="auto">
              <a:spcBef>
                <a:spcPts val="370"/>
              </a:spcBef>
              <a:spcAft>
                <a:spcPts val="0"/>
              </a:spcAft>
              <a:buClr>
                <a:schemeClr val="bg1"/>
              </a:buClr>
              <a:defRPr/>
            </a:pPr>
            <a:r>
              <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Técnica: Observación participante </a:t>
            </a:r>
          </a:p>
          <a:p>
            <a:pPr marL="0" lvl="1" indent="0" algn="l" fontAlgn="auto">
              <a:spcBef>
                <a:spcPts val="370"/>
              </a:spcBef>
              <a:spcAft>
                <a:spcPts val="0"/>
              </a:spcAft>
              <a:buClr>
                <a:schemeClr val="bg1"/>
              </a:buClr>
              <a:defRPr/>
            </a:pPr>
            <a:r>
              <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AR"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161 causas </a:t>
            </a:r>
            <a:r>
              <a:rPr lang="es-AR" sz="20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 acuerdo</a:t>
            </a:r>
            <a:r>
              <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correspondientes al                  </a:t>
            </a:r>
          </a:p>
          <a:p>
            <a:pPr marL="0" lvl="1" indent="0" algn="l" fontAlgn="auto">
              <a:spcBef>
                <a:spcPts val="370"/>
              </a:spcBef>
              <a:spcAft>
                <a:spcPts val="0"/>
              </a:spcAft>
              <a:buClr>
                <a:schemeClr val="bg1"/>
              </a:buClr>
              <a:defRPr/>
            </a:pPr>
            <a:r>
              <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fuero Penal, Contravencional y de Faltas con  </a:t>
            </a:r>
          </a:p>
          <a:p>
            <a:pPr marL="0" lvl="1" indent="0" algn="l" fontAlgn="auto">
              <a:spcBef>
                <a:spcPts val="370"/>
              </a:spcBef>
              <a:spcAft>
                <a:spcPts val="0"/>
              </a:spcAft>
              <a:buClr>
                <a:schemeClr val="bg1"/>
              </a:buClr>
              <a:defRPr/>
            </a:pPr>
            <a:r>
              <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presencia de situaciones de violencia intrafamiliar , y   </a:t>
            </a:r>
          </a:p>
          <a:p>
            <a:pPr marL="0" lvl="1" indent="0" algn="l" fontAlgn="auto">
              <a:spcBef>
                <a:spcPts val="370"/>
              </a:spcBef>
              <a:spcAft>
                <a:spcPts val="0"/>
              </a:spcAft>
              <a:buClr>
                <a:schemeClr val="bg1"/>
              </a:buClr>
              <a:defRPr/>
            </a:pPr>
            <a:r>
              <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mediadas entre octubre de 2012 y enero de 2014.</a:t>
            </a:r>
          </a:p>
          <a:p>
            <a:pPr marL="342900" lvl="1" indent="-342900" algn="l" fontAlgn="auto">
              <a:spcBef>
                <a:spcPts val="370"/>
              </a:spcBef>
              <a:spcAft>
                <a:spcPts val="0"/>
              </a:spcAft>
              <a:buClr>
                <a:schemeClr val="bg1"/>
              </a:buClr>
              <a:buFont typeface="Arial" pitchFamily="34" charset="0"/>
              <a:buChar char="•"/>
              <a:defRPr/>
            </a:pPr>
            <a:endPar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342900" algn="l" fontAlgn="auto">
              <a:spcBef>
                <a:spcPts val="370"/>
              </a:spcBef>
              <a:spcAft>
                <a:spcPts val="0"/>
              </a:spcAft>
              <a:buClr>
                <a:schemeClr val="bg1"/>
              </a:buClr>
              <a:buFont typeface="Arial" pitchFamily="34" charset="0"/>
              <a:buChar char="•"/>
              <a:defRPr/>
            </a:pPr>
            <a:r>
              <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Desarrollo del Marco teórico.</a:t>
            </a:r>
          </a:p>
          <a:p>
            <a:pPr marL="0" lvl="1" indent="0" algn="l" fontAlgn="auto">
              <a:spcBef>
                <a:spcPts val="370"/>
              </a:spcBef>
              <a:spcAft>
                <a:spcPts val="0"/>
              </a:spcAft>
              <a:buClr>
                <a:schemeClr val="bg1"/>
              </a:buClr>
              <a:defRPr/>
            </a:pPr>
            <a:endPar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342900" algn="l" fontAlgn="auto">
              <a:spcBef>
                <a:spcPts val="370"/>
              </a:spcBef>
              <a:spcAft>
                <a:spcPts val="0"/>
              </a:spcAft>
              <a:buClr>
                <a:schemeClr val="bg1"/>
              </a:buClr>
              <a:buFont typeface="Arial" pitchFamily="34" charset="0"/>
              <a:buChar char="•"/>
              <a:defRPr/>
            </a:pPr>
            <a:r>
              <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Operacionalización de las variables seleccionadas.</a:t>
            </a:r>
          </a:p>
          <a:p>
            <a:pPr marL="0" lvl="1" indent="0" algn="l" fontAlgn="auto">
              <a:spcBef>
                <a:spcPts val="370"/>
              </a:spcBef>
              <a:spcAft>
                <a:spcPts val="0"/>
              </a:spcAft>
              <a:buClr>
                <a:schemeClr val="bg1"/>
              </a:buClr>
              <a:defRPr/>
            </a:pPr>
            <a:endParaRPr lang="es-AR"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342900" algn="l" fontAlgn="auto">
              <a:spcBef>
                <a:spcPts val="370"/>
              </a:spcBef>
              <a:spcAft>
                <a:spcPts val="0"/>
              </a:spcAft>
              <a:buFont typeface="Arial" pitchFamily="34" charset="0"/>
              <a:buChar char="•"/>
              <a:defRPr/>
            </a:pPr>
            <a:endParaRPr lang="es-ES" sz="20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fontAlgn="auto">
              <a:spcBef>
                <a:spcPts val="580"/>
              </a:spcBef>
              <a:spcAft>
                <a:spcPts val="0"/>
              </a:spcAft>
              <a:buFont typeface="Wingdings 2"/>
              <a:buNone/>
              <a:defRPr/>
            </a:pPr>
            <a:endParaRPr lang="es-E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1 Marcador de número de diapositiva"/>
          <p:cNvSpPr>
            <a:spLocks noGrp="1"/>
          </p:cNvSpPr>
          <p:nvPr>
            <p:ph type="sldNum" sz="quarter" idx="12"/>
          </p:nvPr>
        </p:nvSpPr>
        <p:spPr/>
        <p:txBody>
          <a:bodyPr/>
          <a:lstStyle/>
          <a:p>
            <a:pPr>
              <a:defRPr/>
            </a:pPr>
            <a:fld id="{40E50ECC-F463-45C6-ACEE-1FD5E6AF585D}" type="slidenum">
              <a:rPr lang="es-ES" smtClean="0"/>
              <a:pPr>
                <a:defRPr/>
              </a:pPr>
              <a:t>13</a:t>
            </a:fld>
            <a:endParaRPr lang="es-ES" dirty="0"/>
          </a:p>
        </p:txBody>
      </p:sp>
      <p:sp>
        <p:nvSpPr>
          <p:cNvPr id="4" name="3 CuadroTexto"/>
          <p:cNvSpPr txBox="1"/>
          <p:nvPr/>
        </p:nvSpPr>
        <p:spPr>
          <a:xfrm>
            <a:off x="971550" y="188913"/>
            <a:ext cx="7272338" cy="722312"/>
          </a:xfrm>
          <a:prstGeom prst="rect">
            <a:avLst/>
          </a:prstGeom>
          <a:noFill/>
        </p:spPr>
        <p:txBody>
          <a:bodyPr>
            <a:spAutoFit/>
          </a:bodyPr>
          <a:lstStyle/>
          <a:p>
            <a:pPr fontAlgn="auto">
              <a:spcBef>
                <a:spcPts val="0"/>
              </a:spcBef>
              <a:spcAft>
                <a:spcPts val="0"/>
              </a:spcAft>
              <a:defRPr/>
            </a:pPr>
            <a:r>
              <a:rPr lang="es-AR" sz="4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Metodología</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folHlink"/>
                                      </p:to>
                                    </p:animClr>
                                  </p:sub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folHlink"/>
                                      </p:to>
                                    </p:animClr>
                                  </p:sub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chemeClr val="folHlink"/>
                                      </p:to>
                                    </p:animClr>
                                  </p:sub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chemeClr val="folHlink"/>
                                      </p:to>
                                    </p:animClr>
                                  </p:sub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7" end="7"/>
                                            </p:txEl>
                                          </p:spTgt>
                                        </p:tgtEl>
                                        <p:attrNameLst>
                                          <p:attrName>ppt_c</p:attrName>
                                        </p:attrNameLst>
                                      </p:cBhvr>
                                      <p:to>
                                        <a:schemeClr val="folHlink"/>
                                      </p:to>
                                    </p:animClr>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9" end="9"/>
                                            </p:txEl>
                                          </p:spTgt>
                                        </p:tgtEl>
                                        <p:attrNameLst>
                                          <p:attrName>ppt_c</p:attrName>
                                        </p:attrNameLst>
                                      </p:cBhvr>
                                      <p:to>
                                        <a:schemeClr val="folHlink"/>
                                      </p:to>
                                    </p:animClr>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1" end="1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14</a:t>
            </a:fld>
            <a:endParaRPr lang="es-ES" dirty="0"/>
          </a:p>
        </p:txBody>
      </p:sp>
      <p:sp>
        <p:nvSpPr>
          <p:cNvPr id="5" name="4 CuadroTexto"/>
          <p:cNvSpPr txBox="1"/>
          <p:nvPr/>
        </p:nvSpPr>
        <p:spPr>
          <a:xfrm>
            <a:off x="971550" y="188913"/>
            <a:ext cx="7272338" cy="722312"/>
          </a:xfrm>
          <a:prstGeom prst="rect">
            <a:avLst/>
          </a:prstGeom>
          <a:noFill/>
        </p:spPr>
        <p:txBody>
          <a:bodyPr>
            <a:spAutoFit/>
          </a:bodyPr>
          <a:lstStyle/>
          <a:p>
            <a:pPr fontAlgn="auto">
              <a:spcBef>
                <a:spcPts val="0"/>
              </a:spcBef>
              <a:spcAft>
                <a:spcPts val="0"/>
              </a:spcAft>
              <a:defRPr/>
            </a:pPr>
            <a:r>
              <a:rPr lang="es-AR" sz="4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Metodología</a:t>
            </a:r>
          </a:p>
        </p:txBody>
      </p:sp>
      <p:sp>
        <p:nvSpPr>
          <p:cNvPr id="6" name="5 Rectángulo"/>
          <p:cNvSpPr/>
          <p:nvPr/>
        </p:nvSpPr>
        <p:spPr>
          <a:xfrm>
            <a:off x="942696" y="1557338"/>
            <a:ext cx="7993060" cy="4401205"/>
          </a:xfrm>
          <a:prstGeom prst="rect">
            <a:avLst/>
          </a:prstGeom>
        </p:spPr>
        <p:txBody>
          <a:bodyPr wrap="square">
            <a:spAutoFit/>
          </a:bodyPr>
          <a:lstStyle/>
          <a:p>
            <a:pPr marL="285750" indent="-285750">
              <a:buFont typeface="Arial" panose="020B0604020202020204" pitchFamily="34" charset="0"/>
              <a:buChar char="•"/>
            </a:pPr>
            <a:r>
              <a:rPr lang="es-AR" sz="2000" dirty="0">
                <a:solidFill>
                  <a:schemeClr val="bg1"/>
                </a:solidFill>
                <a:effectLst>
                  <a:outerShdw blurRad="38100" dist="38100" dir="2700000" algn="tl">
                    <a:srgbClr val="000000">
                      <a:alpha val="43000"/>
                    </a:srgbClr>
                  </a:outerShdw>
                </a:effectLst>
              </a:rPr>
              <a:t>Elaboración de los instrumentos de recolección de datos: </a:t>
            </a:r>
            <a:endParaRPr lang="es-AR" sz="2000" dirty="0">
              <a:solidFill>
                <a:schemeClr val="bg1"/>
              </a:solidFill>
            </a:endParaRPr>
          </a:p>
          <a:p>
            <a:r>
              <a:rPr lang="es-AR" sz="2000" dirty="0">
                <a:solidFill>
                  <a:schemeClr val="bg1"/>
                </a:solidFill>
                <a:effectLst>
                  <a:outerShdw blurRad="38100" dist="38100" dir="2700000" algn="tl">
                    <a:srgbClr val="000000">
                      <a:alpha val="43000"/>
                    </a:srgbClr>
                  </a:outerShdw>
                </a:effectLst>
              </a:rPr>
              <a:t> 	1) Ficha del caso </a:t>
            </a:r>
            <a:r>
              <a:rPr lang="es-AR" sz="2000" dirty="0" smtClean="0">
                <a:solidFill>
                  <a:schemeClr val="bg1"/>
                </a:solidFill>
                <a:effectLst>
                  <a:outerShdw blurRad="38100" dist="38100" dir="2700000" algn="tl">
                    <a:srgbClr val="000000">
                      <a:alpha val="43000"/>
                    </a:srgbClr>
                  </a:outerShdw>
                </a:effectLst>
              </a:rPr>
              <a:t>para completar  </a:t>
            </a:r>
            <a:r>
              <a:rPr lang="es-AR" sz="2000" dirty="0">
                <a:solidFill>
                  <a:schemeClr val="bg1"/>
                </a:solidFill>
                <a:effectLst>
                  <a:outerShdw blurRad="38100" dist="38100" dir="2700000" algn="tl">
                    <a:srgbClr val="000000">
                      <a:alpha val="43000"/>
                    </a:srgbClr>
                  </a:outerShdw>
                </a:effectLst>
              </a:rPr>
              <a:t>después de la </a:t>
            </a:r>
            <a:r>
              <a:rPr lang="es-AR" sz="2000" dirty="0" smtClean="0">
                <a:solidFill>
                  <a:schemeClr val="bg1"/>
                </a:solidFill>
                <a:effectLst>
                  <a:outerShdw blurRad="38100" dist="38100" dir="2700000" algn="tl">
                    <a:srgbClr val="000000">
                      <a:alpha val="43000"/>
                    </a:srgbClr>
                  </a:outerShdw>
                </a:effectLst>
              </a:rPr>
              <a:t>  	audiencia por </a:t>
            </a:r>
            <a:r>
              <a:rPr lang="es-AR" sz="2000" dirty="0">
                <a:solidFill>
                  <a:schemeClr val="bg1"/>
                </a:solidFill>
                <a:effectLst>
                  <a:outerShdw blurRad="38100" dist="38100" dir="2700000" algn="tl">
                    <a:srgbClr val="000000">
                      <a:alpha val="43000"/>
                    </a:srgbClr>
                  </a:outerShdw>
                </a:effectLst>
              </a:rPr>
              <a:t>el </a:t>
            </a:r>
            <a:r>
              <a:rPr lang="es-AR" sz="2000" dirty="0" smtClean="0">
                <a:solidFill>
                  <a:schemeClr val="bg1"/>
                </a:solidFill>
                <a:effectLst>
                  <a:outerShdw blurRad="38100" dist="38100" dir="2700000" algn="tl">
                    <a:srgbClr val="000000">
                      <a:alpha val="43000"/>
                    </a:srgbClr>
                  </a:outerShdw>
                </a:effectLst>
              </a:rPr>
              <a:t>mediador </a:t>
            </a:r>
            <a:r>
              <a:rPr lang="es-AR" sz="2000" dirty="0">
                <a:solidFill>
                  <a:schemeClr val="bg1"/>
                </a:solidFill>
                <a:effectLst>
                  <a:outerShdw blurRad="38100" dist="38100" dir="2700000" algn="tl">
                    <a:srgbClr val="000000">
                      <a:alpha val="43000"/>
                    </a:srgbClr>
                  </a:outerShdw>
                </a:effectLst>
              </a:rPr>
              <a:t>correspondiente </a:t>
            </a:r>
            <a:endParaRPr lang="es-AR" sz="2000" dirty="0">
              <a:solidFill>
                <a:schemeClr val="bg1"/>
              </a:solidFill>
            </a:endParaRPr>
          </a:p>
          <a:p>
            <a:r>
              <a:rPr lang="es-AR" sz="2000" dirty="0">
                <a:solidFill>
                  <a:schemeClr val="bg1"/>
                </a:solidFill>
                <a:effectLst>
                  <a:outerShdw blurRad="38100" dist="38100" dir="2700000" algn="tl">
                    <a:srgbClr val="000000">
                      <a:alpha val="43000"/>
                    </a:srgbClr>
                  </a:outerShdw>
                </a:effectLst>
              </a:rPr>
              <a:t>	2) Formulario de verificación del acuerdo completado por </a:t>
            </a:r>
            <a:r>
              <a:rPr lang="es-AR" sz="2000" dirty="0" smtClean="0">
                <a:solidFill>
                  <a:schemeClr val="bg1"/>
                </a:solidFill>
                <a:effectLst>
                  <a:outerShdw blurRad="38100" dist="38100" dir="2700000" algn="tl">
                    <a:srgbClr val="000000">
                      <a:alpha val="43000"/>
                    </a:srgbClr>
                  </a:outerShdw>
                </a:effectLst>
              </a:rPr>
              <a:t>	el </a:t>
            </a:r>
            <a:r>
              <a:rPr lang="es-AR" sz="2000" dirty="0">
                <a:solidFill>
                  <a:schemeClr val="bg1"/>
                </a:solidFill>
                <a:effectLst>
                  <a:outerShdw blurRad="38100" dist="38100" dir="2700000" algn="tl">
                    <a:srgbClr val="000000">
                      <a:alpha val="43000"/>
                    </a:srgbClr>
                  </a:outerShdw>
                </a:effectLst>
              </a:rPr>
              <a:t>Equipo </a:t>
            </a:r>
            <a:r>
              <a:rPr lang="es-AR" sz="2000" dirty="0" smtClean="0">
                <a:solidFill>
                  <a:schemeClr val="bg1"/>
                </a:solidFill>
                <a:effectLst>
                  <a:outerShdw blurRad="38100" dist="38100" dir="2700000" algn="tl">
                    <a:srgbClr val="000000">
                      <a:alpha val="43000"/>
                    </a:srgbClr>
                  </a:outerShdw>
                </a:effectLst>
              </a:rPr>
              <a:t>Interdisciplinario </a:t>
            </a:r>
            <a:r>
              <a:rPr lang="es-AR" sz="800" dirty="0" smtClean="0">
                <a:solidFill>
                  <a:schemeClr val="bg1"/>
                </a:solidFill>
                <a:effectLst>
                  <a:outerShdw blurRad="38100" dist="38100" dir="2700000" algn="tl">
                    <a:srgbClr val="000000">
                      <a:alpha val="43000"/>
                    </a:srgbClr>
                  </a:outerShdw>
                </a:effectLst>
                <a:hlinkClick r:id="rId3" action="ppaction://hlinksldjump"/>
              </a:rPr>
              <a:t>Formulario5</a:t>
            </a:r>
            <a:endParaRPr lang="es-AR" sz="800" dirty="0" smtClean="0">
              <a:solidFill>
                <a:schemeClr val="bg1"/>
              </a:solidFill>
            </a:endParaRPr>
          </a:p>
          <a:p>
            <a:r>
              <a:rPr lang="es-AR" sz="2000" dirty="0" smtClean="0">
                <a:solidFill>
                  <a:schemeClr val="bg1"/>
                </a:solidFill>
                <a:effectLst>
                  <a:outerShdw blurRad="38100" dist="38100" dir="2700000" algn="tl">
                    <a:srgbClr val="000000">
                      <a:alpha val="43000"/>
                    </a:srgbClr>
                  </a:outerShdw>
                </a:effectLst>
              </a:rPr>
              <a:t> </a:t>
            </a:r>
            <a:endParaRPr lang="es-AR" sz="2000" dirty="0" smtClean="0">
              <a:solidFill>
                <a:schemeClr val="bg1"/>
              </a:solidFill>
            </a:endParaRPr>
          </a:p>
          <a:p>
            <a:pPr marL="285750" indent="-285750">
              <a:buFont typeface="Arial" panose="020B0604020202020204" pitchFamily="34" charset="0"/>
              <a:buChar char="•"/>
            </a:pPr>
            <a:r>
              <a:rPr lang="es-AR" sz="2000" dirty="0" smtClean="0">
                <a:solidFill>
                  <a:schemeClr val="bg1"/>
                </a:solidFill>
                <a:effectLst>
                  <a:outerShdw blurRad="38100" dist="38100" dir="2700000" algn="tl">
                    <a:srgbClr val="000000">
                      <a:alpha val="43000"/>
                    </a:srgbClr>
                  </a:outerShdw>
                </a:effectLst>
              </a:rPr>
              <a:t>Construcción </a:t>
            </a:r>
            <a:r>
              <a:rPr lang="es-AR" sz="2000" dirty="0">
                <a:solidFill>
                  <a:schemeClr val="bg1"/>
                </a:solidFill>
                <a:effectLst>
                  <a:outerShdw blurRad="38100" dist="38100" dir="2700000" algn="tl">
                    <a:srgbClr val="000000">
                      <a:alpha val="43000"/>
                    </a:srgbClr>
                  </a:outerShdw>
                </a:effectLst>
              </a:rPr>
              <a:t>de la base </a:t>
            </a:r>
            <a:r>
              <a:rPr lang="es-AR" sz="2000" dirty="0" smtClean="0">
                <a:solidFill>
                  <a:schemeClr val="bg1"/>
                </a:solidFill>
                <a:effectLst>
                  <a:outerShdw blurRad="38100" dist="38100" dir="2700000" algn="tl">
                    <a:srgbClr val="000000">
                      <a:alpha val="43000"/>
                    </a:srgbClr>
                  </a:outerShdw>
                </a:effectLst>
              </a:rPr>
              <a:t>carga de datos</a:t>
            </a:r>
            <a:endParaRPr lang="es-AR" sz="2000" dirty="0">
              <a:solidFill>
                <a:schemeClr val="bg1"/>
              </a:solidFill>
            </a:endParaRPr>
          </a:p>
          <a:p>
            <a:r>
              <a:rPr lang="es-AR" sz="2000" dirty="0">
                <a:solidFill>
                  <a:schemeClr val="bg1"/>
                </a:solidFill>
              </a:rPr>
              <a:t> </a:t>
            </a:r>
          </a:p>
          <a:p>
            <a:pPr marL="285750" indent="-285750">
              <a:buFont typeface="Arial" panose="020B0604020202020204" pitchFamily="34" charset="0"/>
              <a:buChar char="•"/>
            </a:pPr>
            <a:r>
              <a:rPr lang="es-AR" sz="2000" dirty="0">
                <a:solidFill>
                  <a:schemeClr val="bg1"/>
                </a:solidFill>
                <a:effectLst>
                  <a:outerShdw blurRad="38100" dist="38100" dir="2700000" algn="tl">
                    <a:srgbClr val="000000">
                      <a:alpha val="43000"/>
                    </a:srgbClr>
                  </a:outerShdw>
                </a:effectLst>
              </a:rPr>
              <a:t>Capacitación a los mediadores participantes</a:t>
            </a:r>
            <a:endParaRPr lang="es-AR" sz="2000" dirty="0">
              <a:solidFill>
                <a:schemeClr val="bg1"/>
              </a:solidFill>
            </a:endParaRPr>
          </a:p>
          <a:p>
            <a:r>
              <a:rPr lang="es-AR" sz="2000" dirty="0">
                <a:solidFill>
                  <a:schemeClr val="bg1"/>
                </a:solidFill>
              </a:rPr>
              <a:t> </a:t>
            </a:r>
          </a:p>
          <a:p>
            <a:pPr marL="285750" indent="-285750">
              <a:buFont typeface="Arial" panose="020B0604020202020204" pitchFamily="34" charset="0"/>
              <a:buChar char="•"/>
            </a:pPr>
            <a:r>
              <a:rPr lang="es-AR" sz="2000" dirty="0">
                <a:solidFill>
                  <a:schemeClr val="bg1"/>
                </a:solidFill>
                <a:effectLst>
                  <a:outerShdw blurRad="38100" dist="38100" dir="2700000" algn="tl">
                    <a:srgbClr val="000000">
                      <a:alpha val="43000"/>
                    </a:srgbClr>
                  </a:outerShdw>
                </a:effectLst>
              </a:rPr>
              <a:t>Carga y procesamiento  de datos</a:t>
            </a:r>
            <a:endParaRPr lang="es-AR" sz="2000" dirty="0">
              <a:solidFill>
                <a:schemeClr val="bg1"/>
              </a:solidFill>
            </a:endParaRPr>
          </a:p>
          <a:p>
            <a:r>
              <a:rPr lang="es-AR" sz="2000" dirty="0">
                <a:solidFill>
                  <a:schemeClr val="bg1"/>
                </a:solidFill>
              </a:rPr>
              <a:t> </a:t>
            </a:r>
          </a:p>
          <a:p>
            <a:pPr marL="285750" indent="-285750">
              <a:buFont typeface="Arial" panose="020B0604020202020204" pitchFamily="34" charset="0"/>
              <a:buChar char="•"/>
            </a:pPr>
            <a:r>
              <a:rPr lang="es-AR" sz="2000" dirty="0">
                <a:solidFill>
                  <a:schemeClr val="bg1"/>
                </a:solidFill>
                <a:effectLst>
                  <a:outerShdw blurRad="38100" dist="38100" dir="2700000" algn="tl">
                    <a:srgbClr val="000000">
                      <a:alpha val="43000"/>
                    </a:srgbClr>
                  </a:outerShdw>
                </a:effectLst>
              </a:rPr>
              <a:t>Análisis e interpretación</a:t>
            </a:r>
            <a:endParaRPr lang="es-AR" sz="2000" dirty="0">
              <a:solidFill>
                <a:schemeClr val="bg1"/>
              </a:solidFill>
            </a:endParaRPr>
          </a:p>
          <a:p>
            <a:r>
              <a:rPr lang="es-AR" sz="2000" dirty="0">
                <a:solidFill>
                  <a:schemeClr val="bg1"/>
                </a:solidFill>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chemeClr val="folHlink"/>
                                      </p:to>
                                    </p:animClr>
                                  </p:sub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 end="1"/>
                                            </p:txEl>
                                          </p:spTgt>
                                        </p:tgtEl>
                                        <p:attrNameLst>
                                          <p:attrName>ppt_c</p:attrName>
                                        </p:attrNameLst>
                                      </p:cBhvr>
                                      <p:to>
                                        <a:schemeClr val="folHlink"/>
                                      </p:to>
                                    </p:animClr>
                                  </p:sub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2" end="2"/>
                                            </p:txEl>
                                          </p:spTgt>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 calcmode="lin" valueType="num">
                                      <p:cBhvr additive="base">
                                        <p:cTn id="2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6" end="6"/>
                                            </p:txEl>
                                          </p:spTgt>
                                        </p:tgtEl>
                                        <p:attrNameLst>
                                          <p:attrName>ppt_c</p:attrName>
                                        </p:attrNameLst>
                                      </p:cBhvr>
                                      <p:to>
                                        <a:schemeClr val="folHlink"/>
                                      </p:to>
                                    </p:animClr>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 calcmode="lin" valueType="num">
                                      <p:cBhvr additive="base">
                                        <p:cTn id="3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8" end="8"/>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8" end="8"/>
                                            </p:txEl>
                                          </p:spTgt>
                                        </p:tgtEl>
                                        <p:attrNameLst>
                                          <p:attrName>ppt_c</p:attrName>
                                        </p:attrNameLst>
                                      </p:cBhvr>
                                      <p:to>
                                        <a:schemeClr val="folHlink"/>
                                      </p:to>
                                    </p:animClr>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 calcmode="lin" valueType="num">
                                      <p:cBhvr additive="base">
                                        <p:cTn id="3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10" end="1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0" end="10"/>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r>
              <a:rPr lang="es-ES" smtClean="0"/>
              <a:t>1</a:t>
            </a:r>
            <a:endParaRPr lang="es-ES"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10" y="118697"/>
            <a:ext cx="4032559" cy="626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931" y="117138"/>
            <a:ext cx="4054267" cy="626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81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animEffect transition="in" filter="fade">
                                      <p:cBhvr>
                                        <p:cTn id="9" dur="500"/>
                                        <p:tgtEl>
                                          <p:spTgt spid="266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628"/>
                                        </p:tgtEl>
                                        <p:attrNameLst>
                                          <p:attrName>style.visibility</p:attrName>
                                        </p:attrNameLst>
                                      </p:cBhvr>
                                      <p:to>
                                        <p:strVal val="visible"/>
                                      </p:to>
                                    </p:set>
                                    <p:anim calcmode="lin" valueType="num">
                                      <p:cBhvr>
                                        <p:cTn id="14" dur="500" fill="hold"/>
                                        <p:tgtEl>
                                          <p:spTgt spid="26628"/>
                                        </p:tgtEl>
                                        <p:attrNameLst>
                                          <p:attrName>ppt_w</p:attrName>
                                        </p:attrNameLst>
                                      </p:cBhvr>
                                      <p:tavLst>
                                        <p:tav tm="0">
                                          <p:val>
                                            <p:fltVal val="0"/>
                                          </p:val>
                                        </p:tav>
                                        <p:tav tm="100000">
                                          <p:val>
                                            <p:strVal val="#ppt_w"/>
                                          </p:val>
                                        </p:tav>
                                      </p:tavLst>
                                    </p:anim>
                                    <p:anim calcmode="lin" valueType="num">
                                      <p:cBhvr>
                                        <p:cTn id="15" dur="500" fill="hold"/>
                                        <p:tgtEl>
                                          <p:spTgt spid="26628"/>
                                        </p:tgtEl>
                                        <p:attrNameLst>
                                          <p:attrName>ppt_h</p:attrName>
                                        </p:attrNameLst>
                                      </p:cBhvr>
                                      <p:tavLst>
                                        <p:tav tm="0">
                                          <p:val>
                                            <p:fltVal val="0"/>
                                          </p:val>
                                        </p:tav>
                                        <p:tav tm="100000">
                                          <p:val>
                                            <p:strVal val="#ppt_h"/>
                                          </p:val>
                                        </p:tav>
                                      </p:tavLst>
                                    </p:anim>
                                    <p:animEffect transition="in" filter="fade">
                                      <p:cBhvr>
                                        <p:cTn id="16"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16</a:t>
            </a:fld>
            <a:endParaRPr lang="es-ES" dirty="0"/>
          </a:p>
        </p:txBody>
      </p:sp>
      <p:sp>
        <p:nvSpPr>
          <p:cNvPr id="5" name="4 CuadroTexto"/>
          <p:cNvSpPr txBox="1"/>
          <p:nvPr/>
        </p:nvSpPr>
        <p:spPr>
          <a:xfrm>
            <a:off x="971550" y="188913"/>
            <a:ext cx="7272338" cy="722312"/>
          </a:xfrm>
          <a:prstGeom prst="rect">
            <a:avLst/>
          </a:prstGeom>
          <a:noFill/>
        </p:spPr>
        <p:txBody>
          <a:bodyPr>
            <a:spAutoFit/>
          </a:bodyPr>
          <a:lstStyle/>
          <a:p>
            <a:pPr fontAlgn="auto">
              <a:spcBef>
                <a:spcPts val="0"/>
              </a:spcBef>
              <a:spcAft>
                <a:spcPts val="0"/>
              </a:spcAft>
              <a:defRPr/>
            </a:pPr>
            <a:r>
              <a:rPr lang="es-AR" sz="4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Metodología</a:t>
            </a:r>
          </a:p>
        </p:txBody>
      </p:sp>
      <p:sp>
        <p:nvSpPr>
          <p:cNvPr id="6" name="5 Rectángulo"/>
          <p:cNvSpPr/>
          <p:nvPr/>
        </p:nvSpPr>
        <p:spPr>
          <a:xfrm>
            <a:off x="942696" y="1557338"/>
            <a:ext cx="7993060" cy="4401205"/>
          </a:xfrm>
          <a:prstGeom prst="rect">
            <a:avLst/>
          </a:prstGeom>
        </p:spPr>
        <p:txBody>
          <a:bodyPr wrap="square">
            <a:spAutoFit/>
          </a:bodyPr>
          <a:lstStyle/>
          <a:p>
            <a:pPr marL="285750" indent="-285750">
              <a:buFont typeface="Arial" panose="020B0604020202020204" pitchFamily="34" charset="0"/>
              <a:buChar char="•"/>
            </a:pPr>
            <a:r>
              <a:rPr lang="es-AR" sz="2000" dirty="0">
                <a:solidFill>
                  <a:schemeClr val="accent3"/>
                </a:solidFill>
                <a:effectLst>
                  <a:outerShdw blurRad="38100" dist="38100" dir="2700000" algn="tl">
                    <a:srgbClr val="000000">
                      <a:alpha val="43137"/>
                    </a:srgbClr>
                  </a:outerShdw>
                </a:effectLst>
              </a:rPr>
              <a:t>Elaboración de los instrumentos de recolección de datos: </a:t>
            </a:r>
          </a:p>
          <a:p>
            <a:r>
              <a:rPr lang="es-AR" sz="2000" dirty="0">
                <a:solidFill>
                  <a:schemeClr val="accent3"/>
                </a:solidFill>
                <a:effectLst>
                  <a:outerShdw blurRad="38100" dist="38100" dir="2700000" algn="tl">
                    <a:srgbClr val="000000">
                      <a:alpha val="43137"/>
                    </a:srgbClr>
                  </a:outerShdw>
                </a:effectLst>
              </a:rPr>
              <a:t> 	1) Ficha del caso </a:t>
            </a:r>
            <a:r>
              <a:rPr lang="es-AR" sz="2000" dirty="0" smtClean="0">
                <a:solidFill>
                  <a:schemeClr val="accent3"/>
                </a:solidFill>
                <a:effectLst>
                  <a:outerShdw blurRad="38100" dist="38100" dir="2700000" algn="tl">
                    <a:srgbClr val="000000">
                      <a:alpha val="43137"/>
                    </a:srgbClr>
                  </a:outerShdw>
                </a:effectLst>
              </a:rPr>
              <a:t>para completar  </a:t>
            </a:r>
            <a:r>
              <a:rPr lang="es-AR" sz="2000" dirty="0">
                <a:solidFill>
                  <a:schemeClr val="accent3"/>
                </a:solidFill>
                <a:effectLst>
                  <a:outerShdw blurRad="38100" dist="38100" dir="2700000" algn="tl">
                    <a:srgbClr val="000000">
                      <a:alpha val="43137"/>
                    </a:srgbClr>
                  </a:outerShdw>
                </a:effectLst>
              </a:rPr>
              <a:t>después de la </a:t>
            </a:r>
            <a:r>
              <a:rPr lang="es-AR" sz="2000" dirty="0" smtClean="0">
                <a:solidFill>
                  <a:schemeClr val="accent3"/>
                </a:solidFill>
                <a:effectLst>
                  <a:outerShdw blurRad="38100" dist="38100" dir="2700000" algn="tl">
                    <a:srgbClr val="000000">
                      <a:alpha val="43137"/>
                    </a:srgbClr>
                  </a:outerShdw>
                </a:effectLst>
              </a:rPr>
              <a:t>  	audiencia por </a:t>
            </a:r>
            <a:r>
              <a:rPr lang="es-AR" sz="2000" dirty="0">
                <a:solidFill>
                  <a:schemeClr val="accent3"/>
                </a:solidFill>
                <a:effectLst>
                  <a:outerShdw blurRad="38100" dist="38100" dir="2700000" algn="tl">
                    <a:srgbClr val="000000">
                      <a:alpha val="43137"/>
                    </a:srgbClr>
                  </a:outerShdw>
                </a:effectLst>
              </a:rPr>
              <a:t>el </a:t>
            </a:r>
            <a:r>
              <a:rPr lang="es-AR" sz="2000" dirty="0" smtClean="0">
                <a:solidFill>
                  <a:schemeClr val="accent3"/>
                </a:solidFill>
                <a:effectLst>
                  <a:outerShdw blurRad="38100" dist="38100" dir="2700000" algn="tl">
                    <a:srgbClr val="000000">
                      <a:alpha val="43137"/>
                    </a:srgbClr>
                  </a:outerShdw>
                </a:effectLst>
              </a:rPr>
              <a:t>mediador </a:t>
            </a:r>
            <a:r>
              <a:rPr lang="es-AR" sz="2000" dirty="0">
                <a:solidFill>
                  <a:schemeClr val="accent3"/>
                </a:solidFill>
                <a:effectLst>
                  <a:outerShdw blurRad="38100" dist="38100" dir="2700000" algn="tl">
                    <a:srgbClr val="000000">
                      <a:alpha val="43137"/>
                    </a:srgbClr>
                  </a:outerShdw>
                </a:effectLst>
              </a:rPr>
              <a:t>correspondiente </a:t>
            </a:r>
          </a:p>
          <a:p>
            <a:r>
              <a:rPr lang="es-AR" sz="2000" dirty="0">
                <a:solidFill>
                  <a:schemeClr val="accent3"/>
                </a:solidFill>
                <a:effectLst>
                  <a:outerShdw blurRad="38100" dist="38100" dir="2700000" algn="tl">
                    <a:srgbClr val="000000">
                      <a:alpha val="43137"/>
                    </a:srgbClr>
                  </a:outerShdw>
                </a:effectLst>
              </a:rPr>
              <a:t>	2) Formulario de verificación del acuerdo completado por </a:t>
            </a:r>
            <a:r>
              <a:rPr lang="es-AR" sz="2000" dirty="0" smtClean="0">
                <a:solidFill>
                  <a:schemeClr val="accent3"/>
                </a:solidFill>
                <a:effectLst>
                  <a:outerShdw blurRad="38100" dist="38100" dir="2700000" algn="tl">
                    <a:srgbClr val="000000">
                      <a:alpha val="43137"/>
                    </a:srgbClr>
                  </a:outerShdw>
                </a:effectLst>
              </a:rPr>
              <a:t>	el </a:t>
            </a:r>
            <a:r>
              <a:rPr lang="es-AR" sz="2000" dirty="0">
                <a:solidFill>
                  <a:schemeClr val="accent3"/>
                </a:solidFill>
                <a:effectLst>
                  <a:outerShdw blurRad="38100" dist="38100" dir="2700000" algn="tl">
                    <a:srgbClr val="000000">
                      <a:alpha val="43137"/>
                    </a:srgbClr>
                  </a:outerShdw>
                </a:effectLst>
              </a:rPr>
              <a:t>Equipo Interdisciplinario</a:t>
            </a:r>
          </a:p>
          <a:p>
            <a:r>
              <a:rPr lang="es-AR" sz="2000" dirty="0">
                <a:solidFill>
                  <a:schemeClr val="bg1"/>
                </a:solidFill>
                <a:effectLst>
                  <a:outerShdw blurRad="38100" dist="38100" dir="2700000" algn="tl">
                    <a:srgbClr val="000000">
                      <a:alpha val="43000"/>
                    </a:srgbClr>
                  </a:outerShdw>
                </a:effectLst>
              </a:rPr>
              <a:t> </a:t>
            </a:r>
            <a:endParaRPr lang="es-AR" sz="2000" dirty="0">
              <a:solidFill>
                <a:schemeClr val="bg1"/>
              </a:solidFill>
            </a:endParaRPr>
          </a:p>
          <a:p>
            <a:pPr marL="285750" indent="-285750">
              <a:buFont typeface="Arial" panose="020B0604020202020204" pitchFamily="34" charset="0"/>
              <a:buChar char="•"/>
            </a:pPr>
            <a:r>
              <a:rPr lang="es-AR" sz="2000" dirty="0">
                <a:solidFill>
                  <a:schemeClr val="bg1"/>
                </a:solidFill>
                <a:effectLst>
                  <a:outerShdw blurRad="38100" dist="38100" dir="2700000" algn="tl">
                    <a:srgbClr val="000000">
                      <a:alpha val="43000"/>
                    </a:srgbClr>
                  </a:outerShdw>
                </a:effectLst>
              </a:rPr>
              <a:t>Construcción de la base </a:t>
            </a:r>
            <a:r>
              <a:rPr lang="es-AR" sz="2000" dirty="0" smtClean="0">
                <a:solidFill>
                  <a:schemeClr val="bg1"/>
                </a:solidFill>
                <a:effectLst>
                  <a:outerShdw blurRad="38100" dist="38100" dir="2700000" algn="tl">
                    <a:srgbClr val="000000">
                      <a:alpha val="43000"/>
                    </a:srgbClr>
                  </a:outerShdw>
                </a:effectLst>
              </a:rPr>
              <a:t>carga de datos</a:t>
            </a:r>
            <a:endParaRPr lang="es-AR" sz="2000" dirty="0">
              <a:solidFill>
                <a:schemeClr val="bg1"/>
              </a:solidFill>
            </a:endParaRPr>
          </a:p>
          <a:p>
            <a:r>
              <a:rPr lang="es-AR" sz="2000" dirty="0">
                <a:solidFill>
                  <a:schemeClr val="bg1"/>
                </a:solidFill>
              </a:rPr>
              <a:t> </a:t>
            </a:r>
          </a:p>
          <a:p>
            <a:pPr marL="285750" indent="-285750">
              <a:buFont typeface="Arial" panose="020B0604020202020204" pitchFamily="34" charset="0"/>
              <a:buChar char="•"/>
            </a:pPr>
            <a:r>
              <a:rPr lang="es-AR" sz="2000" dirty="0">
                <a:solidFill>
                  <a:schemeClr val="bg1"/>
                </a:solidFill>
                <a:effectLst>
                  <a:outerShdw blurRad="38100" dist="38100" dir="2700000" algn="tl">
                    <a:srgbClr val="000000">
                      <a:alpha val="43000"/>
                    </a:srgbClr>
                  </a:outerShdw>
                </a:effectLst>
              </a:rPr>
              <a:t>Capacitación a los mediadores participantes</a:t>
            </a:r>
            <a:endParaRPr lang="es-AR" sz="2000" dirty="0">
              <a:solidFill>
                <a:schemeClr val="bg1"/>
              </a:solidFill>
            </a:endParaRPr>
          </a:p>
          <a:p>
            <a:r>
              <a:rPr lang="es-AR" sz="2000" dirty="0">
                <a:solidFill>
                  <a:schemeClr val="bg1"/>
                </a:solidFill>
              </a:rPr>
              <a:t> </a:t>
            </a:r>
          </a:p>
          <a:p>
            <a:pPr marL="285750" indent="-285750">
              <a:buFont typeface="Arial" panose="020B0604020202020204" pitchFamily="34" charset="0"/>
              <a:buChar char="•"/>
            </a:pPr>
            <a:r>
              <a:rPr lang="es-AR" sz="2000" dirty="0">
                <a:solidFill>
                  <a:schemeClr val="bg1"/>
                </a:solidFill>
                <a:effectLst>
                  <a:outerShdw blurRad="38100" dist="38100" dir="2700000" algn="tl">
                    <a:srgbClr val="000000">
                      <a:alpha val="43000"/>
                    </a:srgbClr>
                  </a:outerShdw>
                </a:effectLst>
              </a:rPr>
              <a:t>Carga y procesamiento  de datos</a:t>
            </a:r>
            <a:endParaRPr lang="es-AR" sz="2000" dirty="0">
              <a:solidFill>
                <a:schemeClr val="bg1"/>
              </a:solidFill>
            </a:endParaRPr>
          </a:p>
          <a:p>
            <a:r>
              <a:rPr lang="es-AR" sz="2000" dirty="0">
                <a:solidFill>
                  <a:schemeClr val="bg1"/>
                </a:solidFill>
              </a:rPr>
              <a:t> </a:t>
            </a:r>
          </a:p>
          <a:p>
            <a:pPr marL="285750" indent="-285750">
              <a:buFont typeface="Arial" panose="020B0604020202020204" pitchFamily="34" charset="0"/>
              <a:buChar char="•"/>
            </a:pPr>
            <a:r>
              <a:rPr lang="es-AR" sz="2000" dirty="0">
                <a:solidFill>
                  <a:schemeClr val="bg1"/>
                </a:solidFill>
                <a:effectLst>
                  <a:outerShdw blurRad="38100" dist="38100" dir="2700000" algn="tl">
                    <a:srgbClr val="000000">
                      <a:alpha val="43000"/>
                    </a:srgbClr>
                  </a:outerShdw>
                </a:effectLst>
              </a:rPr>
              <a:t>Análisis e interpretación</a:t>
            </a:r>
            <a:endParaRPr lang="es-AR" sz="2000" dirty="0">
              <a:solidFill>
                <a:schemeClr val="bg1"/>
              </a:solidFill>
            </a:endParaRPr>
          </a:p>
          <a:p>
            <a:r>
              <a:rPr lang="es-AR" sz="2000" dirty="0">
                <a:solidFill>
                  <a:schemeClr val="bg1"/>
                </a:solidFill>
              </a:rPr>
              <a:t> </a:t>
            </a:r>
          </a:p>
        </p:txBody>
      </p:sp>
    </p:spTree>
    <p:extLst>
      <p:ext uri="{BB962C8B-B14F-4D97-AF65-F5344CB8AC3E}">
        <p14:creationId xmlns:p14="http://schemas.microsoft.com/office/powerpoint/2010/main" val="36512508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4" end="4"/>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 calcmode="lin" valueType="num">
                                      <p:cBhvr additive="base">
                                        <p:cTn id="1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6" end="6"/>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 calcmode="lin" valueType="num">
                                      <p:cBhvr additive="base">
                                        <p:cTn id="1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8" end="8"/>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8" end="8"/>
                                            </p:txEl>
                                          </p:spTgt>
                                        </p:tgtEl>
                                        <p:attrNameLst>
                                          <p:attrName>ppt_c</p:attrName>
                                        </p:attrNameLst>
                                      </p:cBhvr>
                                      <p:to>
                                        <a:schemeClr val="fo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anim calcmode="lin" valueType="num">
                                      <p:cBhvr additive="base">
                                        <p:cTn id="2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0" end="1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0" end="10"/>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AR" dirty="0" smtClean="0">
                <a:latin typeface="Arial" panose="020B0604020202020204" pitchFamily="34" charset="0"/>
                <a:cs typeface="Arial" panose="020B0604020202020204" pitchFamily="34" charset="0"/>
              </a:rPr>
              <a:t>Algunas conceptualizaciones</a:t>
            </a:r>
            <a:endParaRPr lang="es-AR" dirty="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17</a:t>
            </a:fld>
            <a:endParaRPr lang="es-ES" dirty="0"/>
          </a:p>
        </p:txBody>
      </p:sp>
    </p:spTree>
    <p:extLst>
      <p:ext uri="{BB962C8B-B14F-4D97-AF65-F5344CB8AC3E}">
        <p14:creationId xmlns:p14="http://schemas.microsoft.com/office/powerpoint/2010/main" val="220960688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29000">
              <a:srgbClr val="81302E"/>
            </a:gs>
            <a:gs pos="0">
              <a:schemeClr val="accent2">
                <a:lumMod val="50000"/>
              </a:schemeClr>
            </a:gs>
            <a:gs pos="54000">
              <a:schemeClr val="accent2">
                <a:lumMod val="75000"/>
              </a:schemeClr>
            </a:gs>
            <a:gs pos="100000">
              <a:schemeClr val="accent1">
                <a:tint val="23500"/>
                <a:satMod val="160000"/>
              </a:schemeClr>
            </a:gs>
          </a:gsLst>
          <a:lin ang="10800000" scaled="1"/>
        </a:gradFill>
        <a:effectLst/>
      </p:bgPr>
    </p:bg>
    <p:spTree>
      <p:nvGrpSpPr>
        <p:cNvPr id="1" name=""/>
        <p:cNvGrpSpPr/>
        <p:nvPr/>
      </p:nvGrpSpPr>
      <p:grpSpPr>
        <a:xfrm>
          <a:off x="0" y="0"/>
          <a:ext cx="0" cy="0"/>
          <a:chOff x="0" y="0"/>
          <a:chExt cx="0" cy="0"/>
        </a:xfrm>
      </p:grpSpPr>
      <p:sp>
        <p:nvSpPr>
          <p:cNvPr id="3" name="2 Marcador de texto"/>
          <p:cNvSpPr>
            <a:spLocks noGrp="1"/>
          </p:cNvSpPr>
          <p:nvPr>
            <p:ph type="subTitle" idx="1"/>
          </p:nvPr>
        </p:nvSpPr>
        <p:spPr>
          <a:xfrm>
            <a:off x="899490" y="1916790"/>
            <a:ext cx="7848467" cy="4392610"/>
          </a:xfrm>
        </p:spPr>
        <p:txBody>
          <a:bodyPr/>
          <a:lstStyle/>
          <a:p>
            <a:pPr algn="just">
              <a:buClr>
                <a:schemeClr val="bg1"/>
              </a:buClr>
            </a:pPr>
            <a:r>
              <a:rPr lang="es-AR" sz="2400" dirty="0">
                <a:solidFill>
                  <a:schemeClr val="bg1"/>
                </a:solidFill>
              </a:rPr>
              <a:t>  </a:t>
            </a:r>
            <a:r>
              <a:rPr lang="es-AR" sz="2400" dirty="0">
                <a:solidFill>
                  <a:schemeClr val="bg1"/>
                </a:solidFill>
                <a:latin typeface="Arial" panose="020B0604020202020204" pitchFamily="34" charset="0"/>
                <a:cs typeface="Arial" panose="020B0604020202020204" pitchFamily="34" charset="0"/>
              </a:rPr>
              <a:t>“..es un espacio cuidado, donde se respeta la voluntad de cada una de las partes. Un espacio en el que las partes pueden explorar qué necesitan, cómo quieren continuar a partir de la situación planteada. La mediación resulta un modelo posible de respeto mutuo y tolerancia donde se pueden generar nuevas narrativas que faciliten para el futuro interacciones más saludables.”</a:t>
            </a:r>
          </a:p>
          <a:p>
            <a:pPr algn="just">
              <a:buClr>
                <a:schemeClr val="bg1"/>
              </a:buClr>
            </a:pPr>
            <a:endParaRPr lang="es-AR" sz="2400" b="1" dirty="0" smtClean="0">
              <a:solidFill>
                <a:schemeClr val="bg1"/>
              </a:solidFill>
              <a:latin typeface="Arial" panose="020B0604020202020204" pitchFamily="34" charset="0"/>
              <a:cs typeface="Arial" panose="020B0604020202020204" pitchFamily="34" charset="0"/>
            </a:endParaRPr>
          </a:p>
          <a:p>
            <a:pPr algn="just">
              <a:buClr>
                <a:schemeClr val="bg1"/>
              </a:buClr>
            </a:pPr>
            <a:endParaRPr lang="es-AR" sz="2400" b="1" dirty="0" smtClean="0">
              <a:solidFill>
                <a:schemeClr val="bg1"/>
              </a:solidFill>
              <a:latin typeface="Arial" panose="020B0604020202020204" pitchFamily="34" charset="0"/>
              <a:cs typeface="Arial" panose="020B0604020202020204" pitchFamily="34" charset="0"/>
            </a:endParaRPr>
          </a:p>
          <a:p>
            <a:endParaRPr lang="es-AR" sz="2400" dirty="0" smtClean="0">
              <a:solidFill>
                <a:schemeClr val="tx1"/>
              </a:solidFill>
            </a:endParaRPr>
          </a:p>
          <a:p>
            <a:endParaRPr lang="es-AR" sz="2400" dirty="0"/>
          </a:p>
          <a:p>
            <a:pPr algn="just"/>
            <a:endParaRPr lang="es-AR" sz="2400" dirty="0">
              <a:solidFill>
                <a:schemeClr val="bg1"/>
              </a:solidFill>
              <a:latin typeface="Arial" panose="020B0604020202020204" pitchFamily="34" charset="0"/>
              <a:cs typeface="Arial" panose="020B0604020202020204" pitchFamily="34" charset="0"/>
            </a:endParaRPr>
          </a:p>
        </p:txBody>
      </p:sp>
      <p:sp>
        <p:nvSpPr>
          <p:cNvPr id="2" name="1 Título"/>
          <p:cNvSpPr>
            <a:spLocks noGrp="1"/>
          </p:cNvSpPr>
          <p:nvPr>
            <p:ph type="ctrTitle"/>
          </p:nvPr>
        </p:nvSpPr>
        <p:spPr>
          <a:xfrm>
            <a:off x="539440" y="764630"/>
            <a:ext cx="4248896" cy="1061587"/>
          </a:xfrm>
        </p:spPr>
        <p:txBody>
          <a:bodyPr/>
          <a:lstStyle/>
          <a:p>
            <a:r>
              <a:rPr lang="es-AR" b="1" dirty="0">
                <a:solidFill>
                  <a:schemeClr val="bg1"/>
                </a:solidFill>
                <a:latin typeface="Arial" panose="020B0604020202020204" pitchFamily="34" charset="0"/>
                <a:cs typeface="Arial" panose="020B0604020202020204" pitchFamily="34" charset="0"/>
              </a:rPr>
              <a:t>La mediación:  </a:t>
            </a:r>
            <a:br>
              <a:rPr lang="es-AR" b="1" dirty="0">
                <a:solidFill>
                  <a:schemeClr val="bg1"/>
                </a:solidFill>
                <a:latin typeface="Arial" panose="020B0604020202020204" pitchFamily="34" charset="0"/>
                <a:cs typeface="Arial" panose="020B0604020202020204" pitchFamily="34" charset="0"/>
              </a:rPr>
            </a:br>
            <a:endParaRPr lang="es-AR" dirty="0"/>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18</a:t>
            </a:fld>
            <a:endParaRPr lang="es-ES" dirty="0"/>
          </a:p>
        </p:txBody>
      </p:sp>
    </p:spTree>
    <p:extLst>
      <p:ext uri="{BB962C8B-B14F-4D97-AF65-F5344CB8AC3E}">
        <p14:creationId xmlns:p14="http://schemas.microsoft.com/office/powerpoint/2010/main" val="19115706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43510" y="1916790"/>
            <a:ext cx="7705070" cy="4320600"/>
          </a:xfrm>
        </p:spPr>
        <p:txBody>
          <a:bodyPr/>
          <a:lstStyle/>
          <a:p>
            <a:pPr algn="just"/>
            <a:r>
              <a:rPr lang="es-ES" sz="2400" dirty="0">
                <a:solidFill>
                  <a:schemeClr val="bg1"/>
                </a:solidFill>
                <a:latin typeface="Arial" panose="020B0604020202020204" pitchFamily="34" charset="0"/>
                <a:cs typeface="Arial" panose="020B0604020202020204" pitchFamily="34" charset="0"/>
              </a:rPr>
              <a:t>“los integrantes del grupo familiar, entendiéndose por tal, el surgido del matrimonio, de uniones de hecho o de relaciones afectivas, sean convivientes o no, persista o haya cesado el vínculo, comprendiendo ascendientes, descendientes y colaterales”</a:t>
            </a:r>
          </a:p>
          <a:p>
            <a:pPr algn="just"/>
            <a:r>
              <a:rPr lang="es-ES" sz="2400" dirty="0">
                <a:solidFill>
                  <a:schemeClr val="bg1"/>
                </a:solidFill>
                <a:latin typeface="Arial" panose="020B0604020202020204" pitchFamily="34" charset="0"/>
                <a:cs typeface="Arial" panose="020B0604020202020204" pitchFamily="34" charset="0"/>
              </a:rPr>
              <a:t>Desde otro marco conceptual, el sistémico relacional,  la entendemos como una organización dinámica en permanente cambio e intercambio con el medio. Por Hablamos de “familias” y ya no de “familia”.</a:t>
            </a:r>
            <a:endParaRPr lang="es-AR" sz="2400" dirty="0">
              <a:solidFill>
                <a:schemeClr val="bg1"/>
              </a:solidFill>
              <a:latin typeface="Arial" panose="020B0604020202020204" pitchFamily="34" charset="0"/>
              <a:cs typeface="Arial" panose="020B0604020202020204" pitchFamily="34" charset="0"/>
            </a:endParaRPr>
          </a:p>
          <a:p>
            <a:endParaRPr lang="es-AR" dirty="0">
              <a:solidFill>
                <a:schemeClr val="bg1"/>
              </a:solidFill>
            </a:endParaRPr>
          </a:p>
        </p:txBody>
      </p:sp>
      <p:sp>
        <p:nvSpPr>
          <p:cNvPr id="2" name="1 Título"/>
          <p:cNvSpPr>
            <a:spLocks noGrp="1"/>
          </p:cNvSpPr>
          <p:nvPr>
            <p:ph type="ctrTitle"/>
          </p:nvPr>
        </p:nvSpPr>
        <p:spPr>
          <a:xfrm>
            <a:off x="899490" y="764630"/>
            <a:ext cx="2591737" cy="965357"/>
          </a:xfrm>
        </p:spPr>
        <p:txBody>
          <a:bodyPr/>
          <a:lstStyle/>
          <a:p>
            <a:r>
              <a:rPr lang="es-ES" b="1" dirty="0">
                <a:solidFill>
                  <a:schemeClr val="bg1"/>
                </a:solidFill>
                <a:latin typeface="Arial" panose="020B0604020202020204" pitchFamily="34" charset="0"/>
                <a:cs typeface="Arial" panose="020B0604020202020204" pitchFamily="34" charset="0"/>
              </a:rPr>
              <a:t>Familia:</a:t>
            </a:r>
            <a:r>
              <a:rPr lang="es-ES" dirty="0">
                <a:solidFill>
                  <a:schemeClr val="bg1"/>
                </a:solidFill>
                <a:latin typeface="Arial" panose="020B0604020202020204" pitchFamily="34" charset="0"/>
                <a:cs typeface="Arial" panose="020B0604020202020204" pitchFamily="34" charset="0"/>
              </a:rPr>
              <a:t> </a:t>
            </a:r>
            <a:br>
              <a:rPr lang="es-ES" dirty="0">
                <a:solidFill>
                  <a:schemeClr val="bg1"/>
                </a:solidFill>
                <a:latin typeface="Arial" panose="020B0604020202020204" pitchFamily="34" charset="0"/>
                <a:cs typeface="Arial" panose="020B0604020202020204" pitchFamily="34" charset="0"/>
              </a:rPr>
            </a:br>
            <a:endParaRPr lang="es-AR" dirty="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2"/>
          </p:nvPr>
        </p:nvSpPr>
        <p:spPr>
          <a:xfrm>
            <a:off x="179390" y="6309400"/>
            <a:ext cx="457200" cy="457200"/>
          </a:xfrm>
        </p:spPr>
        <p:txBody>
          <a:bodyPr/>
          <a:lstStyle/>
          <a:p>
            <a:pPr>
              <a:defRPr/>
            </a:pPr>
            <a:fld id="{40E50ECC-F463-45C6-ACEE-1FD5E6AF585D}" type="slidenum">
              <a:rPr lang="es-ES" smtClean="0"/>
              <a:pPr>
                <a:defRPr/>
              </a:pPr>
              <a:t>19</a:t>
            </a:fld>
            <a:endParaRPr lang="es-ES" dirty="0"/>
          </a:p>
        </p:txBody>
      </p:sp>
    </p:spTree>
    <p:extLst>
      <p:ext uri="{BB962C8B-B14F-4D97-AF65-F5344CB8AC3E}">
        <p14:creationId xmlns:p14="http://schemas.microsoft.com/office/powerpoint/2010/main" val="2930241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36640" y="-27480"/>
            <a:ext cx="9180640" cy="1125538"/>
          </a:xfrm>
          <a:prstGeom prst="rect">
            <a:avLst/>
          </a:prstGeom>
          <a:solidFill>
            <a:srgbClr val="AB0634"/>
          </a:solidFill>
          <a:ln w="9525">
            <a:noFill/>
            <a:miter lim="800000"/>
            <a:headEnd/>
            <a:tailEnd/>
          </a:ln>
        </p:spPr>
        <p:txBody>
          <a:bodyPr wrap="none" anchor="ctr"/>
          <a:lstStyle/>
          <a:p>
            <a:endParaRPr lang="es-AR" altLang="es-AR" dirty="0"/>
          </a:p>
        </p:txBody>
      </p:sp>
      <p:pic>
        <p:nvPicPr>
          <p:cNvPr id="7173" name="Picture 5" descr="logoPPT"/>
          <p:cNvPicPr>
            <a:picLocks noChangeAspect="1" noChangeArrowheads="1"/>
          </p:cNvPicPr>
          <p:nvPr/>
        </p:nvPicPr>
        <p:blipFill>
          <a:blip r:embed="rId3"/>
          <a:srcRect/>
          <a:stretch>
            <a:fillRect/>
          </a:stretch>
        </p:blipFill>
        <p:spPr bwMode="auto">
          <a:xfrm>
            <a:off x="250825" y="188913"/>
            <a:ext cx="5283200" cy="814387"/>
          </a:xfrm>
          <a:prstGeom prst="rect">
            <a:avLst/>
          </a:prstGeom>
          <a:noFill/>
          <a:ln w="9525">
            <a:noFill/>
            <a:miter lim="800000"/>
            <a:headEnd/>
            <a:tailEnd/>
          </a:ln>
        </p:spPr>
      </p:pic>
      <p:sp>
        <p:nvSpPr>
          <p:cNvPr id="2" name="1 Rectángulo"/>
          <p:cNvSpPr/>
          <p:nvPr/>
        </p:nvSpPr>
        <p:spPr>
          <a:xfrm>
            <a:off x="1115520" y="1988800"/>
            <a:ext cx="7561050" cy="3744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4800" dirty="0">
                <a:solidFill>
                  <a:schemeClr val="bg1"/>
                </a:solidFill>
                <a:latin typeface="Arial" panose="020B0604020202020204" pitchFamily="34" charset="0"/>
                <a:cs typeface="Arial" panose="020B0604020202020204" pitchFamily="34" charset="0"/>
              </a:rPr>
              <a:t>C</a:t>
            </a:r>
            <a:r>
              <a:rPr lang="es-AR" sz="4800" dirty="0" smtClean="0">
                <a:solidFill>
                  <a:schemeClr val="bg1"/>
                </a:solidFill>
                <a:latin typeface="Arial" panose="020B0604020202020204" pitchFamily="34" charset="0"/>
                <a:cs typeface="Arial" panose="020B0604020202020204" pitchFamily="34" charset="0"/>
              </a:rPr>
              <a:t>entro de Mediación</a:t>
            </a:r>
          </a:p>
          <a:p>
            <a:pPr algn="ctr" fontAlgn="auto">
              <a:spcBef>
                <a:spcPts val="0"/>
              </a:spcBef>
              <a:spcAft>
                <a:spcPts val="0"/>
              </a:spcAft>
              <a:defRPr/>
            </a:pPr>
            <a:r>
              <a:rPr lang="es-AR" sz="4800" dirty="0" smtClean="0">
                <a:solidFill>
                  <a:schemeClr val="bg1"/>
                </a:solidFill>
                <a:latin typeface="Arial" panose="020B0604020202020204" pitchFamily="34" charset="0"/>
                <a:cs typeface="Arial" panose="020B0604020202020204" pitchFamily="34" charset="0"/>
              </a:rPr>
              <a:t> </a:t>
            </a:r>
            <a:r>
              <a:rPr lang="es-AR" sz="4800" dirty="0">
                <a:solidFill>
                  <a:schemeClr val="bg1"/>
                </a:solidFill>
                <a:latin typeface="Arial" panose="020B0604020202020204" pitchFamily="34" charset="0"/>
                <a:cs typeface="Arial" panose="020B0604020202020204" pitchFamily="34" charset="0"/>
              </a:rPr>
              <a:t>y </a:t>
            </a:r>
            <a:r>
              <a:rPr lang="es-AR" sz="4800" dirty="0" smtClean="0">
                <a:solidFill>
                  <a:schemeClr val="bg1"/>
                </a:solidFill>
                <a:latin typeface="Arial" panose="020B0604020202020204" pitchFamily="34" charset="0"/>
                <a:cs typeface="Arial" panose="020B0604020202020204" pitchFamily="34" charset="0"/>
              </a:rPr>
              <a:t>Métodos </a:t>
            </a:r>
            <a:r>
              <a:rPr lang="es-AR" sz="4800" dirty="0">
                <a:solidFill>
                  <a:schemeClr val="bg1"/>
                </a:solidFill>
                <a:latin typeface="Arial" panose="020B0604020202020204" pitchFamily="34" charset="0"/>
                <a:cs typeface="Arial" panose="020B0604020202020204" pitchFamily="34" charset="0"/>
              </a:rPr>
              <a:t>Alternativos de Abordaje y Solución de Conflictos</a:t>
            </a:r>
          </a:p>
        </p:txBody>
      </p:sp>
      <p:sp>
        <p:nvSpPr>
          <p:cNvPr id="3" name="2 Marcador de número de diapositiva"/>
          <p:cNvSpPr>
            <a:spLocks noGrp="1"/>
          </p:cNvSpPr>
          <p:nvPr>
            <p:ph type="sldNum" sz="quarter" idx="12"/>
          </p:nvPr>
        </p:nvSpPr>
        <p:spPr/>
        <p:txBody>
          <a:bodyPr/>
          <a:lstStyle/>
          <a:p>
            <a:pPr>
              <a:defRPr/>
            </a:pPr>
            <a:fld id="{F3B4E751-1352-4EFD-8690-1839A50250C2}" type="slidenum">
              <a:rPr lang="es-ES" smtClean="0"/>
              <a:pPr>
                <a:defRPr/>
              </a:pPr>
              <a:t>2</a:t>
            </a:fld>
            <a:endParaRPr lang="es-ES" dirty="0"/>
          </a:p>
        </p:txBody>
      </p:sp>
    </p:spTree>
    <p:extLst>
      <p:ext uri="{BB962C8B-B14F-4D97-AF65-F5344CB8AC3E}">
        <p14:creationId xmlns:p14="http://schemas.microsoft.com/office/powerpoint/2010/main" val="329589950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20</a:t>
            </a:fld>
            <a:endParaRPr lang="es-ES" dirty="0"/>
          </a:p>
        </p:txBody>
      </p:sp>
      <p:sp>
        <p:nvSpPr>
          <p:cNvPr id="7" name="6 Rectángulo"/>
          <p:cNvSpPr/>
          <p:nvPr/>
        </p:nvSpPr>
        <p:spPr>
          <a:xfrm>
            <a:off x="905070" y="1916790"/>
            <a:ext cx="7992487" cy="1938992"/>
          </a:xfrm>
          <a:prstGeom prst="rect">
            <a:avLst/>
          </a:prstGeom>
        </p:spPr>
        <p:txBody>
          <a:bodyPr wrap="square">
            <a:spAutoFit/>
          </a:bodyPr>
          <a:lstStyle/>
          <a:p>
            <a:pPr algn="just"/>
            <a:r>
              <a:rPr lang="es-ES" sz="2400" dirty="0" smtClean="0">
                <a:solidFill>
                  <a:schemeClr val="bg1"/>
                </a:solidFill>
              </a:rPr>
              <a:t>Toda </a:t>
            </a:r>
            <a:r>
              <a:rPr lang="es-ES" sz="2400" dirty="0">
                <a:solidFill>
                  <a:schemeClr val="bg1"/>
                </a:solidFill>
              </a:rPr>
              <a:t>acción, omisión o abuso dirigido a dominar, someter, controlar o agredir la integridad física, psíquica, moral, psicoemocional, sexual y/o la libertad de una persona en el ámbito del grupo familiar, aunque esa actitud no configure </a:t>
            </a:r>
            <a:r>
              <a:rPr lang="es-ES" sz="2400" dirty="0" smtClean="0">
                <a:solidFill>
                  <a:schemeClr val="bg1"/>
                </a:solidFill>
              </a:rPr>
              <a:t>delito</a:t>
            </a:r>
            <a:r>
              <a:rPr lang="es-ES" sz="2400" dirty="0">
                <a:solidFill>
                  <a:schemeClr val="bg1"/>
                </a:solidFill>
              </a:rPr>
              <a:t>.</a:t>
            </a:r>
            <a:r>
              <a:rPr lang="es-ES" sz="2400" dirty="0" smtClean="0">
                <a:solidFill>
                  <a:schemeClr val="bg1"/>
                </a:solidFill>
              </a:rPr>
              <a:t> </a:t>
            </a:r>
            <a:endParaRPr lang="es-AR" sz="2400" dirty="0">
              <a:solidFill>
                <a:schemeClr val="bg1"/>
              </a:solidFill>
            </a:endParaRPr>
          </a:p>
        </p:txBody>
      </p:sp>
      <p:sp>
        <p:nvSpPr>
          <p:cNvPr id="5" name="4 Rectángulo"/>
          <p:cNvSpPr/>
          <p:nvPr/>
        </p:nvSpPr>
        <p:spPr>
          <a:xfrm>
            <a:off x="900113" y="485409"/>
            <a:ext cx="4681410" cy="707886"/>
          </a:xfrm>
          <a:prstGeom prst="rect">
            <a:avLst/>
          </a:prstGeom>
        </p:spPr>
        <p:txBody>
          <a:bodyPr wrap="none">
            <a:spAutoFit/>
          </a:bodyPr>
          <a:lstStyle/>
          <a:p>
            <a:pPr algn="just"/>
            <a:r>
              <a:rPr lang="es-ES" sz="4000" b="1" dirty="0">
                <a:solidFill>
                  <a:schemeClr val="bg1"/>
                </a:solidFill>
              </a:rPr>
              <a:t>Violencia familiar</a:t>
            </a:r>
            <a:r>
              <a:rPr lang="es-ES" sz="4000" dirty="0">
                <a:solidFill>
                  <a:schemeClr val="bg1"/>
                </a:solidFill>
              </a:rPr>
              <a:t>: </a:t>
            </a:r>
          </a:p>
        </p:txBody>
      </p:sp>
    </p:spTree>
    <p:extLst>
      <p:ext uri="{BB962C8B-B14F-4D97-AF65-F5344CB8AC3E}">
        <p14:creationId xmlns:p14="http://schemas.microsoft.com/office/powerpoint/2010/main" val="11613921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subTitle" idx="1"/>
          </p:nvPr>
        </p:nvSpPr>
        <p:spPr>
          <a:xfrm>
            <a:off x="1043510" y="1628750"/>
            <a:ext cx="7633060" cy="4464620"/>
          </a:xfrm>
        </p:spPr>
        <p:txBody>
          <a:bodyPr>
            <a:noAutofit/>
          </a:bodyPr>
          <a:lstStyle/>
          <a:p>
            <a:pPr marL="0" lvl="1" indent="0" algn="just" fontAlgn="auto">
              <a:spcBef>
                <a:spcPts val="370"/>
              </a:spcBef>
              <a:spcAft>
                <a:spcPts val="0"/>
              </a:spcAft>
              <a:buFont typeface="Wingdings 2"/>
              <a:buNone/>
              <a:defRPr/>
            </a:pPr>
            <a:r>
              <a:rPr lang="es-AR"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Las </a:t>
            </a:r>
            <a:r>
              <a:rPr lang="es-AR"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familias que han atravesado situaciones de violencia pueden participar de un proceso de mediación, </a:t>
            </a:r>
            <a:r>
              <a:rPr lang="es-AR"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lograr </a:t>
            </a:r>
            <a:r>
              <a:rPr lang="es-AR"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acuerdos  y sostenerlos en el tiempo si se cumplen los siguientes </a:t>
            </a:r>
            <a:r>
              <a:rPr lang="es-AR"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presupuestos:</a:t>
            </a:r>
            <a:endParaRPr lang="es-ES" sz="2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fontAlgn="auto">
              <a:spcBef>
                <a:spcPts val="580"/>
              </a:spcBef>
              <a:spcAft>
                <a:spcPts val="0"/>
              </a:spcAft>
              <a:buFont typeface="Wingdings 2"/>
              <a:buNone/>
              <a:defRPr/>
            </a:pPr>
            <a:endParaRPr lang="es-ES"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1 Título"/>
          <p:cNvSpPr>
            <a:spLocks noGrp="1"/>
          </p:cNvSpPr>
          <p:nvPr>
            <p:ph type="ctrTitle"/>
          </p:nvPr>
        </p:nvSpPr>
        <p:spPr>
          <a:xfrm>
            <a:off x="755650" y="413421"/>
            <a:ext cx="2952230" cy="1143917"/>
          </a:xfrm>
        </p:spPr>
        <p:txBody>
          <a:bodyPr>
            <a:noAutofit/>
          </a:bodyPr>
          <a:lstStyle/>
          <a:p>
            <a:pPr fontAlgn="auto">
              <a:spcAft>
                <a:spcPts val="0"/>
              </a:spcAft>
              <a:defRPr/>
            </a:pPr>
            <a:r>
              <a:rPr lang="es-AR" sz="4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Hipótesis: </a:t>
            </a:r>
            <a:endParaRPr lang="es-E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21</a:t>
            </a:fld>
            <a:endParaRPr lang="es-ES" dirty="0"/>
          </a:p>
        </p:txBody>
      </p:sp>
      <p:sp>
        <p:nvSpPr>
          <p:cNvPr id="5" name="4 Rectángulo"/>
          <p:cNvSpPr/>
          <p:nvPr/>
        </p:nvSpPr>
        <p:spPr>
          <a:xfrm>
            <a:off x="1185801" y="3933070"/>
            <a:ext cx="7489040" cy="2246769"/>
          </a:xfrm>
          <a:prstGeom prst="rect">
            <a:avLst/>
          </a:prstGeom>
        </p:spPr>
        <p:txBody>
          <a:bodyPr wrap="square">
            <a:spAutoFit/>
          </a:bodyPr>
          <a:lstStyle/>
          <a:p>
            <a:pPr fontAlgn="auto">
              <a:spcBef>
                <a:spcPts val="580"/>
              </a:spcBef>
              <a:spcAft>
                <a:spcPts val="0"/>
              </a:spcAft>
              <a:buClr>
                <a:schemeClr val="bg1"/>
              </a:buClr>
              <a:buFont typeface="Wingdings" pitchFamily="2" charset="2"/>
              <a:buChar char="ü"/>
              <a:defRPr/>
            </a:pPr>
            <a:r>
              <a:rPr lang="es-E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la violencia se encuentre controlada</a:t>
            </a:r>
          </a:p>
          <a:p>
            <a:pPr fontAlgn="auto">
              <a:spcBef>
                <a:spcPts val="580"/>
              </a:spcBef>
              <a:spcAft>
                <a:spcPts val="0"/>
              </a:spcAft>
              <a:buClr>
                <a:schemeClr val="bg1"/>
              </a:buClr>
              <a:buFont typeface="Wingdings" pitchFamily="2" charset="2"/>
              <a:buChar char="ü"/>
              <a:defRPr/>
            </a:pPr>
            <a:r>
              <a:rPr lang="es-E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a:t>
            </a:r>
            <a:r>
              <a:rPr lang="es-E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frecuencia de la violencia no sea crónica</a:t>
            </a:r>
          </a:p>
          <a:p>
            <a:pPr fontAlgn="auto">
              <a:spcBef>
                <a:spcPts val="580"/>
              </a:spcBef>
              <a:spcAft>
                <a:spcPts val="0"/>
              </a:spcAft>
              <a:buClr>
                <a:schemeClr val="bg1"/>
              </a:buClr>
              <a:buFont typeface="Wingdings" pitchFamily="2" charset="2"/>
              <a:buChar char="ü"/>
              <a:defRPr/>
            </a:pPr>
            <a:r>
              <a:rPr lang="es-E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a:t>
            </a:r>
            <a:r>
              <a:rPr lang="es-E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las partes tengan  capacidad de reflexión</a:t>
            </a:r>
          </a:p>
          <a:p>
            <a:pPr fontAlgn="auto">
              <a:spcBef>
                <a:spcPts val="580"/>
              </a:spcBef>
              <a:spcAft>
                <a:spcPts val="0"/>
              </a:spcAft>
              <a:buClr>
                <a:schemeClr val="bg1"/>
              </a:buClr>
              <a:buFont typeface="Wingdings" pitchFamily="2" charset="2"/>
              <a:buChar char="ü"/>
              <a:defRPr/>
            </a:pPr>
            <a:r>
              <a:rPr lang="es-E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a:t>
            </a:r>
            <a:r>
              <a:rPr lang="es-E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las partes tengan voluntad  de cambio</a:t>
            </a:r>
          </a:p>
          <a:p>
            <a:pPr fontAlgn="auto">
              <a:spcBef>
                <a:spcPts val="580"/>
              </a:spcBef>
              <a:spcAft>
                <a:spcPts val="0"/>
              </a:spcAft>
              <a:buClr>
                <a:schemeClr val="bg1"/>
              </a:buClr>
              <a:buFont typeface="Wingdings" pitchFamily="2" charset="2"/>
              <a:buChar char="ü"/>
              <a:defRPr/>
            </a:pPr>
            <a:r>
              <a:rPr lang="es-E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a:t>
            </a:r>
            <a:r>
              <a:rPr lang="es-E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las partes estén  asesoradas legalmente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subTitle" idx="1"/>
          </p:nvPr>
        </p:nvSpPr>
        <p:spPr/>
        <p:txBody>
          <a:bodyPr/>
          <a:lstStyle/>
          <a:p>
            <a:pPr marL="0" lvl="2" indent="0">
              <a:spcBef>
                <a:spcPts val="575"/>
              </a:spcBef>
              <a:buClr>
                <a:schemeClr val="bg1"/>
              </a:buClr>
            </a:pPr>
            <a:r>
              <a:rPr lang="es-AR" sz="2800" b="1" dirty="0" smtClean="0">
                <a:solidFill>
                  <a:schemeClr val="bg1"/>
                </a:solidFill>
                <a:latin typeface="Arial" panose="020B0604020202020204" pitchFamily="34" charset="0"/>
                <a:cs typeface="Arial" panose="020B0604020202020204" pitchFamily="34" charset="0"/>
              </a:rPr>
              <a:t> </a:t>
            </a:r>
            <a:endParaRPr lang="es-AR" dirty="0">
              <a:solidFill>
                <a:schemeClr val="bg1"/>
              </a:solidFill>
              <a:latin typeface="Arial" panose="020B0604020202020204" pitchFamily="34" charset="0"/>
              <a:cs typeface="Arial" panose="020B0604020202020204" pitchFamily="34" charset="0"/>
            </a:endParaRPr>
          </a:p>
          <a:p>
            <a:pPr marL="0" lvl="2" indent="0">
              <a:spcBef>
                <a:spcPts val="575"/>
              </a:spcBef>
              <a:buClr>
                <a:schemeClr val="bg1"/>
              </a:buClr>
            </a:pPr>
            <a:endParaRPr lang="es-AR" dirty="0">
              <a:solidFill>
                <a:schemeClr val="bg1"/>
              </a:solidFill>
              <a:latin typeface="Arial" panose="020B0604020202020204" pitchFamily="34" charset="0"/>
              <a:cs typeface="Arial" panose="020B0604020202020204" pitchFamily="34" charset="0"/>
            </a:endParaRPr>
          </a:p>
          <a:p>
            <a:endParaRPr lang="es-ES" dirty="0"/>
          </a:p>
        </p:txBody>
      </p:sp>
      <p:sp>
        <p:nvSpPr>
          <p:cNvPr id="2" name="1 Título"/>
          <p:cNvSpPr>
            <a:spLocks noGrp="1"/>
          </p:cNvSpPr>
          <p:nvPr>
            <p:ph type="ctrTitle"/>
          </p:nvPr>
        </p:nvSpPr>
        <p:spPr>
          <a:xfrm>
            <a:off x="857327" y="1412720"/>
            <a:ext cx="8229600" cy="2880400"/>
          </a:xfrm>
        </p:spPr>
        <p:txBody>
          <a:bodyPr/>
          <a:lstStyle/>
          <a:p>
            <a:pPr algn="l"/>
            <a:r>
              <a:rPr lang="es-AR" sz="2400" b="1" dirty="0" smtClean="0">
                <a:latin typeface="Arial" panose="020B0604020202020204" pitchFamily="34" charset="0"/>
                <a:cs typeface="Arial" panose="020B0604020202020204" pitchFamily="34" charset="0"/>
              </a:rPr>
              <a:t/>
            </a:r>
            <a:br>
              <a:rPr lang="es-AR" sz="2400" b="1" dirty="0" smtClean="0">
                <a:latin typeface="Arial" panose="020B0604020202020204" pitchFamily="34" charset="0"/>
                <a:cs typeface="Arial" panose="020B0604020202020204" pitchFamily="34" charset="0"/>
              </a:rPr>
            </a:br>
            <a:r>
              <a:rPr lang="es-AR" sz="2400" b="1" dirty="0">
                <a:latin typeface="Arial" panose="020B0604020202020204" pitchFamily="34" charset="0"/>
                <a:cs typeface="Arial" panose="020B0604020202020204" pitchFamily="34" charset="0"/>
              </a:rPr>
              <a:t/>
            </a:r>
            <a:br>
              <a:rPr lang="es-AR" sz="2400" b="1" dirty="0">
                <a:latin typeface="Arial" panose="020B0604020202020204" pitchFamily="34" charset="0"/>
                <a:cs typeface="Arial" panose="020B0604020202020204" pitchFamily="34" charset="0"/>
              </a:rPr>
            </a:br>
            <a:r>
              <a:rPr lang="es-AR" sz="2400" dirty="0" smtClean="0">
                <a:latin typeface="Arial" panose="020B0604020202020204" pitchFamily="34" charset="0"/>
                <a:cs typeface="Arial" panose="020B0604020202020204" pitchFamily="34" charset="0"/>
              </a:rPr>
              <a:t>Alude </a:t>
            </a:r>
            <a:r>
              <a:rPr lang="es-AR" sz="2400" dirty="0">
                <a:latin typeface="Arial" panose="020B0604020202020204" pitchFamily="34" charset="0"/>
                <a:cs typeface="Arial" panose="020B0604020202020204" pitchFamily="34" charset="0"/>
              </a:rPr>
              <a:t>a una situación en la que se ha generado un espacio en la relación vincular para poder usar la palabra en vez de la acción</a:t>
            </a:r>
            <a:r>
              <a:rPr lang="es-AR" sz="2400" dirty="0" smtClean="0">
                <a:latin typeface="Arial" panose="020B0604020202020204" pitchFamily="34" charset="0"/>
                <a:cs typeface="Arial" panose="020B0604020202020204" pitchFamily="34" charset="0"/>
              </a:rPr>
              <a:t>.</a:t>
            </a:r>
            <a:br>
              <a:rPr lang="es-AR" sz="2400" dirty="0" smtClean="0">
                <a:latin typeface="Arial" panose="020B0604020202020204" pitchFamily="34" charset="0"/>
                <a:cs typeface="Arial" panose="020B0604020202020204" pitchFamily="34" charset="0"/>
              </a:rPr>
            </a:br>
            <a:r>
              <a:rPr lang="es-AR" sz="2400" dirty="0" smtClean="0">
                <a:latin typeface="Arial" panose="020B0604020202020204" pitchFamily="34" charset="0"/>
                <a:cs typeface="Arial" panose="020B0604020202020204" pitchFamily="34" charset="0"/>
              </a:rPr>
              <a:t>Hace </a:t>
            </a:r>
            <a:r>
              <a:rPr lang="es-AR" sz="2400" dirty="0">
                <a:latin typeface="Arial" panose="020B0604020202020204" pitchFamily="34" charset="0"/>
                <a:cs typeface="Arial" panose="020B0604020202020204" pitchFamily="34" charset="0"/>
              </a:rPr>
              <a:t>referencia también a la posibilidad de cada uno de manejar su propia violencia/agresividad/impulsos. </a:t>
            </a:r>
            <a:endParaRPr lang="es-ES" sz="2400" dirty="0"/>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22</a:t>
            </a:fld>
            <a:endParaRPr lang="es-ES" dirty="0"/>
          </a:p>
        </p:txBody>
      </p:sp>
      <p:sp>
        <p:nvSpPr>
          <p:cNvPr id="5" name="4 Rectángulo"/>
          <p:cNvSpPr/>
          <p:nvPr/>
        </p:nvSpPr>
        <p:spPr>
          <a:xfrm>
            <a:off x="1115520" y="404580"/>
            <a:ext cx="5503751" cy="707886"/>
          </a:xfrm>
          <a:prstGeom prst="rect">
            <a:avLst/>
          </a:prstGeom>
        </p:spPr>
        <p:txBody>
          <a:bodyPr wrap="none">
            <a:spAutoFit/>
          </a:bodyPr>
          <a:lstStyle/>
          <a:p>
            <a:r>
              <a:rPr lang="es-AR" sz="4000" b="1" dirty="0">
                <a:solidFill>
                  <a:schemeClr val="bg1"/>
                </a:solidFill>
                <a:latin typeface="Arial" panose="020B0604020202020204" pitchFamily="34" charset="0"/>
                <a:cs typeface="Arial" panose="020B0604020202020204" pitchFamily="34" charset="0"/>
              </a:rPr>
              <a:t>Violencia controlada: </a:t>
            </a:r>
            <a:endParaRPr lang="es-AR" sz="4000" dirty="0">
              <a:solidFill>
                <a:schemeClr val="bg1"/>
              </a:solidFill>
            </a:endParaRPr>
          </a:p>
        </p:txBody>
      </p:sp>
    </p:spTree>
    <p:extLst>
      <p:ext uri="{BB962C8B-B14F-4D97-AF65-F5344CB8AC3E}">
        <p14:creationId xmlns:p14="http://schemas.microsoft.com/office/powerpoint/2010/main" val="1278527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2820"/>
            <a:ext cx="8229600" cy="2952410"/>
          </a:xfrm>
        </p:spPr>
        <p:txBody>
          <a:bodyPr/>
          <a:lstStyle/>
          <a:p>
            <a:pPr lvl="2" algn="l"/>
            <a:r>
              <a:rPr lang="es-ES" sz="2400" dirty="0" smtClean="0">
                <a:latin typeface="Arial" pitchFamily="34" charset="0"/>
                <a:cs typeface="Arial" pitchFamily="34" charset="0"/>
              </a:rPr>
              <a:t>Hace referencia a la </a:t>
            </a:r>
            <a:r>
              <a:rPr lang="es-AR" sz="2400" dirty="0" smtClean="0">
                <a:latin typeface="Arial" panose="020B0604020202020204" pitchFamily="34" charset="0"/>
                <a:cs typeface="Arial" panose="020B0604020202020204" pitchFamily="34" charset="0"/>
              </a:rPr>
              <a:t> </a:t>
            </a:r>
            <a:r>
              <a:rPr lang="es-AR" sz="2400" dirty="0">
                <a:latin typeface="Arial" panose="020B0604020202020204" pitchFamily="34" charset="0"/>
                <a:cs typeface="Arial" panose="020B0604020202020204" pitchFamily="34" charset="0"/>
              </a:rPr>
              <a:t>la periodicidad con la que la violencia se manifiesta en el vínculo familiar</a:t>
            </a:r>
            <a:r>
              <a:rPr lang="es-AR" sz="2400" b="1" dirty="0" smtClean="0">
                <a:latin typeface="Arial" panose="020B0604020202020204" pitchFamily="34" charset="0"/>
                <a:cs typeface="Arial" panose="020B0604020202020204" pitchFamily="34" charset="0"/>
              </a:rPr>
              <a:t>. E</a:t>
            </a:r>
            <a:r>
              <a:rPr lang="es-AR" sz="2400" dirty="0" smtClean="0">
                <a:latin typeface="Arial" panose="020B0604020202020204" pitchFamily="34" charset="0"/>
                <a:cs typeface="Arial" panose="020B0604020202020204" pitchFamily="34" charset="0"/>
              </a:rPr>
              <a:t>s una</a:t>
            </a:r>
            <a:r>
              <a:rPr lang="es-AR" sz="2400" b="1"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situación de violencia </a:t>
            </a:r>
            <a:r>
              <a:rPr lang="es-ES" sz="2400" dirty="0" smtClean="0">
                <a:latin typeface="Arial" panose="020B0604020202020204" pitchFamily="34" charset="0"/>
                <a:cs typeface="Arial" panose="020B0604020202020204" pitchFamily="34" charset="0"/>
              </a:rPr>
              <a:t>ocasional. Puede ocurrir durante  </a:t>
            </a:r>
            <a:r>
              <a:rPr lang="es-ES" sz="2400" dirty="0">
                <a:latin typeface="Arial" panose="020B0604020202020204" pitchFamily="34" charset="0"/>
                <a:cs typeface="Arial" panose="020B0604020202020204" pitchFamily="34" charset="0"/>
              </a:rPr>
              <a:t>una crisis evolutiva o </a:t>
            </a:r>
            <a:r>
              <a:rPr lang="es-ES" sz="2400" dirty="0" smtClean="0">
                <a:latin typeface="Arial" panose="020B0604020202020204" pitchFamily="34" charset="0"/>
                <a:cs typeface="Arial" panose="020B0604020202020204" pitchFamily="34" charset="0"/>
              </a:rPr>
              <a:t>accidental </a:t>
            </a:r>
            <a:r>
              <a:rPr lang="es-ES" sz="2400" dirty="0">
                <a:latin typeface="Arial" panose="020B0604020202020204" pitchFamily="34" charset="0"/>
                <a:cs typeface="Arial" panose="020B0604020202020204" pitchFamily="34" charset="0"/>
              </a:rPr>
              <a:t>de la familia, en un momento de la vida de ésta. </a:t>
            </a:r>
            <a:r>
              <a:rPr lang="es-AR" sz="2400" dirty="0">
                <a:latin typeface="Arial" panose="020B0604020202020204" pitchFamily="34" charset="0"/>
                <a:cs typeface="Arial" panose="020B0604020202020204" pitchFamily="34" charset="0"/>
              </a:rPr>
              <a:t/>
            </a:r>
            <a:br>
              <a:rPr lang="es-AR" sz="2400" dirty="0">
                <a:latin typeface="Arial" panose="020B0604020202020204" pitchFamily="34" charset="0"/>
                <a:cs typeface="Arial" panose="020B0604020202020204" pitchFamily="34" charset="0"/>
              </a:rPr>
            </a:br>
            <a:endParaRPr lang="es-ES"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23</a:t>
            </a:fld>
            <a:endParaRPr lang="es-ES" dirty="0"/>
          </a:p>
        </p:txBody>
      </p:sp>
      <p:sp>
        <p:nvSpPr>
          <p:cNvPr id="5" name="4 Rectángulo"/>
          <p:cNvSpPr/>
          <p:nvPr/>
        </p:nvSpPr>
        <p:spPr>
          <a:xfrm>
            <a:off x="1043510" y="620610"/>
            <a:ext cx="5446043" cy="707886"/>
          </a:xfrm>
          <a:prstGeom prst="rect">
            <a:avLst/>
          </a:prstGeom>
        </p:spPr>
        <p:txBody>
          <a:bodyPr wrap="none">
            <a:spAutoFit/>
          </a:bodyPr>
          <a:lstStyle/>
          <a:p>
            <a:r>
              <a:rPr lang="es-ES" sz="4000" b="1" dirty="0">
                <a:solidFill>
                  <a:schemeClr val="bg1"/>
                </a:solidFill>
                <a:latin typeface="Arial" pitchFamily="34" charset="0"/>
                <a:cs typeface="Arial" pitchFamily="34" charset="0"/>
              </a:rPr>
              <a:t>Violencia no crónica</a:t>
            </a:r>
            <a:r>
              <a:rPr lang="es-ES" sz="4000" dirty="0">
                <a:solidFill>
                  <a:schemeClr val="bg1"/>
                </a:solidFill>
                <a:latin typeface="Arial" pitchFamily="34" charset="0"/>
                <a:cs typeface="Arial" pitchFamily="34" charset="0"/>
              </a:rPr>
              <a:t>: </a:t>
            </a:r>
            <a:endParaRPr lang="es-AR" sz="4000" dirty="0">
              <a:solidFill>
                <a:schemeClr val="bg1"/>
              </a:solidFill>
            </a:endParaRPr>
          </a:p>
        </p:txBody>
      </p:sp>
    </p:spTree>
    <p:extLst>
      <p:ext uri="{BB962C8B-B14F-4D97-AF65-F5344CB8AC3E}">
        <p14:creationId xmlns:p14="http://schemas.microsoft.com/office/powerpoint/2010/main" val="38330467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subTitle" idx="1"/>
          </p:nvPr>
        </p:nvSpPr>
        <p:spPr>
          <a:xfrm>
            <a:off x="978282" y="1557338"/>
            <a:ext cx="8165718" cy="5040102"/>
          </a:xfrm>
        </p:spPr>
        <p:txBody>
          <a:bodyPr/>
          <a:lstStyle/>
          <a:p>
            <a:pPr algn="l"/>
            <a:r>
              <a:rPr lang="es-AR" sz="2400" dirty="0" smtClean="0">
                <a:solidFill>
                  <a:schemeClr val="bg1"/>
                </a:solidFill>
                <a:latin typeface="Arial" panose="020B0604020202020204" pitchFamily="34" charset="0"/>
                <a:cs typeface="Arial" panose="020B0604020202020204" pitchFamily="34" charset="0"/>
              </a:rPr>
              <a:t>Informa </a:t>
            </a:r>
            <a:r>
              <a:rPr lang="es-AR" sz="2400" dirty="0">
                <a:solidFill>
                  <a:schemeClr val="bg1"/>
                </a:solidFill>
                <a:latin typeface="Arial" panose="020B0604020202020204" pitchFamily="34" charset="0"/>
                <a:cs typeface="Arial" panose="020B0604020202020204" pitchFamily="34" charset="0"/>
              </a:rPr>
              <a:t>la capacidad de pensar sobre sí mismo, los propios sentimientos, emociones y actitudes,  la capacidad de mirarlas y reconocerlas en el otro y el registro de las consecuencias que los propios actos u omisiones tienen sobre los otros</a:t>
            </a:r>
            <a:r>
              <a:rPr lang="es-AR" sz="2400" dirty="0" smtClean="0">
                <a:solidFill>
                  <a:schemeClr val="bg1"/>
                </a:solidFill>
                <a:latin typeface="Arial" panose="020B0604020202020204" pitchFamily="34" charset="0"/>
                <a:cs typeface="Arial" panose="020B0604020202020204" pitchFamily="34" charset="0"/>
              </a:rPr>
              <a:t>.</a:t>
            </a:r>
          </a:p>
          <a:p>
            <a:pPr algn="l"/>
            <a:endParaRPr lang="es-AR" sz="2400" dirty="0" smtClean="0">
              <a:solidFill>
                <a:schemeClr val="bg1"/>
              </a:solidFill>
              <a:latin typeface="Arial" panose="020B0604020202020204" pitchFamily="34" charset="0"/>
              <a:cs typeface="Arial" panose="020B0604020202020204" pitchFamily="34" charset="0"/>
            </a:endParaRPr>
          </a:p>
          <a:p>
            <a:pPr algn="l"/>
            <a:r>
              <a:rPr lang="es-AR" sz="2000" dirty="0" smtClean="0">
                <a:solidFill>
                  <a:schemeClr val="bg1"/>
                </a:solidFill>
                <a:latin typeface="Arial" panose="020B0604020202020204" pitchFamily="34" charset="0"/>
                <a:cs typeface="Arial" panose="020B0604020202020204" pitchFamily="34" charset="0"/>
              </a:rPr>
              <a:t>Variable </a:t>
            </a:r>
            <a:r>
              <a:rPr lang="es-AR" sz="2000" dirty="0">
                <a:solidFill>
                  <a:schemeClr val="bg1"/>
                </a:solidFill>
                <a:latin typeface="Arial" panose="020B0604020202020204" pitchFamily="34" charset="0"/>
                <a:cs typeface="Arial" panose="020B0604020202020204" pitchFamily="34" charset="0"/>
              </a:rPr>
              <a:t>compleja, </a:t>
            </a:r>
            <a:r>
              <a:rPr lang="es-AR" sz="2000" dirty="0" smtClean="0">
                <a:solidFill>
                  <a:schemeClr val="bg1"/>
                </a:solidFill>
                <a:latin typeface="Arial" panose="020B0604020202020204" pitchFamily="34" charset="0"/>
                <a:cs typeface="Arial" panose="020B0604020202020204" pitchFamily="34" charset="0"/>
              </a:rPr>
              <a:t>con tres </a:t>
            </a:r>
            <a:r>
              <a:rPr lang="es-AR" sz="2000" dirty="0">
                <a:solidFill>
                  <a:schemeClr val="bg1"/>
                </a:solidFill>
                <a:latin typeface="Arial" panose="020B0604020202020204" pitchFamily="34" charset="0"/>
                <a:cs typeface="Arial" panose="020B0604020202020204" pitchFamily="34" charset="0"/>
              </a:rPr>
              <a:t>dimensiones </a:t>
            </a:r>
            <a:endParaRPr lang="es-AR" sz="2000" dirty="0" smtClean="0">
              <a:solidFill>
                <a:schemeClr val="bg1"/>
              </a:solidFill>
              <a:latin typeface="Arial" panose="020B0604020202020204" pitchFamily="34" charset="0"/>
              <a:cs typeface="Arial" panose="020B0604020202020204" pitchFamily="34" charset="0"/>
            </a:endParaRPr>
          </a:p>
          <a:p>
            <a:pPr marL="457200" indent="-457200" algn="l">
              <a:buClr>
                <a:schemeClr val="accent5"/>
              </a:buClr>
              <a:buFont typeface="+mj-lt"/>
              <a:buAutoNum type="arabicPeriod"/>
            </a:pPr>
            <a:r>
              <a:rPr lang="es-AR" sz="2000" dirty="0">
                <a:solidFill>
                  <a:schemeClr val="bg1"/>
                </a:solidFill>
                <a:latin typeface="Arial" panose="020B0604020202020204" pitchFamily="34" charset="0"/>
                <a:cs typeface="Arial" panose="020B0604020202020204" pitchFamily="34" charset="0"/>
              </a:rPr>
              <a:t>El Registro de las emociones propias</a:t>
            </a:r>
          </a:p>
          <a:p>
            <a:pPr marL="457200" indent="-457200" algn="l">
              <a:buClr>
                <a:schemeClr val="accent5"/>
              </a:buClr>
              <a:buFont typeface="+mj-lt"/>
              <a:buAutoNum type="arabicPeriod"/>
            </a:pPr>
            <a:r>
              <a:rPr lang="es-AR" sz="2000" dirty="0">
                <a:solidFill>
                  <a:schemeClr val="bg1"/>
                </a:solidFill>
                <a:latin typeface="Arial" panose="020B0604020202020204" pitchFamily="34" charset="0"/>
                <a:cs typeface="Arial" panose="020B0604020202020204" pitchFamily="34" charset="0"/>
              </a:rPr>
              <a:t>El Registro de las emociones ajenas</a:t>
            </a:r>
          </a:p>
          <a:p>
            <a:pPr marL="457200" indent="-457200" algn="l">
              <a:buClr>
                <a:schemeClr val="accent5"/>
              </a:buClr>
              <a:buFont typeface="+mj-lt"/>
              <a:buAutoNum type="arabicPeriod"/>
            </a:pPr>
            <a:r>
              <a:rPr lang="es-AR" sz="2000" dirty="0">
                <a:solidFill>
                  <a:schemeClr val="bg1"/>
                </a:solidFill>
                <a:latin typeface="Arial" panose="020B0604020202020204" pitchFamily="34" charset="0"/>
                <a:cs typeface="Arial" panose="020B0604020202020204" pitchFamily="34" charset="0"/>
              </a:rPr>
              <a:t>El Registro de la consecuencia que los propios actos u omisiones tienen sobre los </a:t>
            </a:r>
            <a:r>
              <a:rPr lang="es-AR" sz="2000" dirty="0" smtClean="0">
                <a:solidFill>
                  <a:schemeClr val="bg1"/>
                </a:solidFill>
                <a:latin typeface="Arial" panose="020B0604020202020204" pitchFamily="34" charset="0"/>
                <a:cs typeface="Arial" panose="020B0604020202020204" pitchFamily="34" charset="0"/>
              </a:rPr>
              <a:t>otros</a:t>
            </a:r>
            <a:endParaRPr lang="es-AR" sz="2000" dirty="0">
              <a:solidFill>
                <a:schemeClr val="bg1"/>
              </a:solidFill>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24</a:t>
            </a:fld>
            <a:endParaRPr lang="es-ES" dirty="0"/>
          </a:p>
        </p:txBody>
      </p:sp>
      <p:sp>
        <p:nvSpPr>
          <p:cNvPr id="3" name="2 Rectángulo"/>
          <p:cNvSpPr/>
          <p:nvPr/>
        </p:nvSpPr>
        <p:spPr>
          <a:xfrm>
            <a:off x="971500" y="476590"/>
            <a:ext cx="6112571" cy="707886"/>
          </a:xfrm>
          <a:prstGeom prst="rect">
            <a:avLst/>
          </a:prstGeom>
        </p:spPr>
        <p:txBody>
          <a:bodyPr wrap="none">
            <a:spAutoFit/>
          </a:bodyPr>
          <a:lstStyle/>
          <a:p>
            <a:r>
              <a:rPr lang="es-AR" sz="4000" b="1" dirty="0">
                <a:solidFill>
                  <a:schemeClr val="bg1"/>
                </a:solidFill>
                <a:latin typeface="Arial" panose="020B0604020202020204" pitchFamily="34" charset="0"/>
                <a:cs typeface="Arial" panose="020B0604020202020204" pitchFamily="34" charset="0"/>
              </a:rPr>
              <a:t>Capacidad de reflexión: </a:t>
            </a:r>
            <a:endParaRPr lang="es-AR" sz="4000" dirty="0"/>
          </a:p>
        </p:txBody>
      </p:sp>
    </p:spTree>
    <p:extLst>
      <p:ext uri="{BB962C8B-B14F-4D97-AF65-F5344CB8AC3E}">
        <p14:creationId xmlns:p14="http://schemas.microsoft.com/office/powerpoint/2010/main" val="1606888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texto"/>
          <p:cNvSpPr>
            <a:spLocks noGrp="1"/>
          </p:cNvSpPr>
          <p:nvPr>
            <p:ph type="subTitle" idx="1"/>
          </p:nvPr>
        </p:nvSpPr>
        <p:spPr>
          <a:xfrm>
            <a:off x="971550" y="1557338"/>
            <a:ext cx="8065070" cy="4608042"/>
          </a:xfrm>
        </p:spPr>
        <p:txBody>
          <a:bodyPr/>
          <a:lstStyle/>
          <a:p>
            <a:pPr algn="l"/>
            <a:r>
              <a:rPr lang="es-AR" sz="2400" dirty="0" smtClean="0">
                <a:solidFill>
                  <a:schemeClr val="bg1"/>
                </a:solidFill>
                <a:latin typeface="Arial" panose="020B0604020202020204" pitchFamily="34" charset="0"/>
                <a:cs typeface="Arial" panose="020B0604020202020204" pitchFamily="34" charset="0"/>
              </a:rPr>
              <a:t>Implica </a:t>
            </a:r>
            <a:r>
              <a:rPr lang="es-AR" sz="2400" dirty="0">
                <a:solidFill>
                  <a:schemeClr val="bg1"/>
                </a:solidFill>
                <a:latin typeface="Arial" panose="020B0604020202020204" pitchFamily="34" charset="0"/>
                <a:cs typeface="Arial" panose="020B0604020202020204" pitchFamily="34" charset="0"/>
              </a:rPr>
              <a:t>tener la disponibilidad de esforzarse para hacer algún  movimiento, interno o externo, necesario para estar mejor con uno mismo, con el otro, con el entorno. Movimiento que se va a dar si uno está dispuesto a ver, a aprender algo nuevo dejando  lo conocido y asumiendo los riesgos que esto conlleva</a:t>
            </a:r>
            <a:r>
              <a:rPr lang="es-AR" sz="2400" dirty="0" smtClean="0">
                <a:solidFill>
                  <a:schemeClr val="bg1"/>
                </a:solidFill>
                <a:latin typeface="Arial" panose="020B0604020202020204" pitchFamily="34" charset="0"/>
                <a:cs typeface="Arial" panose="020B0604020202020204" pitchFamily="34" charset="0"/>
              </a:rPr>
              <a:t>.</a:t>
            </a:r>
          </a:p>
          <a:p>
            <a:pPr algn="l"/>
            <a:endParaRPr lang="es-AR" sz="2400" dirty="0" smtClean="0">
              <a:solidFill>
                <a:schemeClr val="bg1"/>
              </a:solidFill>
              <a:latin typeface="Arial" panose="020B0604020202020204" pitchFamily="34" charset="0"/>
              <a:cs typeface="Arial" panose="020B0604020202020204" pitchFamily="34" charset="0"/>
            </a:endParaRPr>
          </a:p>
          <a:p>
            <a:pPr algn="l"/>
            <a:r>
              <a:rPr lang="es-AR" sz="2000" dirty="0" smtClean="0">
                <a:solidFill>
                  <a:schemeClr val="bg1"/>
                </a:solidFill>
                <a:latin typeface="Arial" panose="020B0604020202020204" pitchFamily="34" charset="0"/>
                <a:cs typeface="Arial" panose="020B0604020202020204" pitchFamily="34" charset="0"/>
              </a:rPr>
              <a:t>Variable </a:t>
            </a:r>
            <a:r>
              <a:rPr lang="es-AR" sz="2000" dirty="0">
                <a:solidFill>
                  <a:schemeClr val="bg1"/>
                </a:solidFill>
                <a:latin typeface="Arial" panose="020B0604020202020204" pitchFamily="34" charset="0"/>
                <a:cs typeface="Arial" panose="020B0604020202020204" pitchFamily="34" charset="0"/>
              </a:rPr>
              <a:t>compleja, </a:t>
            </a:r>
            <a:r>
              <a:rPr lang="es-AR" sz="2000" dirty="0" smtClean="0">
                <a:solidFill>
                  <a:schemeClr val="bg1"/>
                </a:solidFill>
                <a:latin typeface="Arial" panose="020B0604020202020204" pitchFamily="34" charset="0"/>
                <a:cs typeface="Arial" panose="020B0604020202020204" pitchFamily="34" charset="0"/>
              </a:rPr>
              <a:t>con tres dimensiones: </a:t>
            </a:r>
          </a:p>
          <a:p>
            <a:pPr marL="457200" indent="-457200" algn="l">
              <a:buClr>
                <a:schemeClr val="accent5"/>
              </a:buClr>
              <a:buFont typeface="+mj-lt"/>
              <a:buAutoNum type="arabicPeriod"/>
            </a:pPr>
            <a:r>
              <a:rPr lang="es-AR" sz="2000" dirty="0" smtClean="0">
                <a:solidFill>
                  <a:schemeClr val="bg1"/>
                </a:solidFill>
                <a:latin typeface="Arial" panose="020B0604020202020204" pitchFamily="34" charset="0"/>
                <a:cs typeface="Arial" panose="020B0604020202020204" pitchFamily="34" charset="0"/>
              </a:rPr>
              <a:t>Disponibilidad </a:t>
            </a:r>
            <a:r>
              <a:rPr lang="es-AR" sz="2000" dirty="0">
                <a:solidFill>
                  <a:schemeClr val="bg1"/>
                </a:solidFill>
                <a:latin typeface="Arial" panose="020B0604020202020204" pitchFamily="34" charset="0"/>
                <a:cs typeface="Arial" panose="020B0604020202020204" pitchFamily="34" charset="0"/>
              </a:rPr>
              <a:t>para el </a:t>
            </a:r>
            <a:r>
              <a:rPr lang="es-AR" sz="2000" dirty="0" smtClean="0">
                <a:solidFill>
                  <a:schemeClr val="bg1"/>
                </a:solidFill>
                <a:latin typeface="Arial" panose="020B0604020202020204" pitchFamily="34" charset="0"/>
                <a:cs typeface="Arial" panose="020B0604020202020204" pitchFamily="34" charset="0"/>
              </a:rPr>
              <a:t>esfuerzo</a:t>
            </a:r>
          </a:p>
          <a:p>
            <a:pPr marL="457200" indent="-457200" algn="l">
              <a:buClr>
                <a:schemeClr val="accent5"/>
              </a:buClr>
              <a:buFont typeface="+mj-lt"/>
              <a:buAutoNum type="arabicPeriod"/>
            </a:pPr>
            <a:r>
              <a:rPr lang="es-AR" sz="2000" dirty="0" smtClean="0">
                <a:solidFill>
                  <a:schemeClr val="bg1"/>
                </a:solidFill>
                <a:latin typeface="Arial" panose="020B0604020202020204" pitchFamily="34" charset="0"/>
                <a:cs typeface="Arial" panose="020B0604020202020204" pitchFamily="34" charset="0"/>
              </a:rPr>
              <a:t>Disponibilidad </a:t>
            </a:r>
            <a:r>
              <a:rPr lang="es-AR" sz="2000" dirty="0">
                <a:solidFill>
                  <a:schemeClr val="bg1"/>
                </a:solidFill>
                <a:latin typeface="Arial" panose="020B0604020202020204" pitchFamily="34" charset="0"/>
                <a:cs typeface="Arial" panose="020B0604020202020204" pitchFamily="34" charset="0"/>
              </a:rPr>
              <a:t>para el </a:t>
            </a:r>
            <a:r>
              <a:rPr lang="es-AR" sz="2000" dirty="0" smtClean="0">
                <a:solidFill>
                  <a:schemeClr val="bg1"/>
                </a:solidFill>
                <a:latin typeface="Arial" panose="020B0604020202020204" pitchFamily="34" charset="0"/>
                <a:cs typeface="Arial" panose="020B0604020202020204" pitchFamily="34" charset="0"/>
              </a:rPr>
              <a:t>aprendizaje</a:t>
            </a:r>
          </a:p>
          <a:p>
            <a:pPr marL="457200" indent="-457200" algn="l">
              <a:buClr>
                <a:schemeClr val="accent5"/>
              </a:buClr>
              <a:buFont typeface="+mj-lt"/>
              <a:buAutoNum type="arabicPeriod"/>
            </a:pPr>
            <a:r>
              <a:rPr lang="es-AR" sz="2000" dirty="0" smtClean="0">
                <a:solidFill>
                  <a:schemeClr val="bg1"/>
                </a:solidFill>
                <a:latin typeface="Arial" panose="020B0604020202020204" pitchFamily="34" charset="0"/>
                <a:cs typeface="Arial" panose="020B0604020202020204" pitchFamily="34" charset="0"/>
              </a:rPr>
              <a:t>Disponibilidad </a:t>
            </a:r>
            <a:r>
              <a:rPr lang="es-AR" sz="2000" dirty="0">
                <a:solidFill>
                  <a:schemeClr val="bg1"/>
                </a:solidFill>
                <a:latin typeface="Arial" panose="020B0604020202020204" pitchFamily="34" charset="0"/>
                <a:cs typeface="Arial" panose="020B0604020202020204" pitchFamily="34" charset="0"/>
              </a:rPr>
              <a:t>para la búsqueda de un nuevo </a:t>
            </a:r>
            <a:r>
              <a:rPr lang="es-AR" sz="2000" dirty="0" smtClean="0">
                <a:solidFill>
                  <a:schemeClr val="bg1"/>
                </a:solidFill>
                <a:latin typeface="Arial" panose="020B0604020202020204" pitchFamily="34" charset="0"/>
                <a:cs typeface="Arial" panose="020B0604020202020204" pitchFamily="34" charset="0"/>
              </a:rPr>
              <a:t>escenario</a:t>
            </a:r>
            <a:endParaRPr lang="es-AR" sz="2000" i="1" dirty="0">
              <a:solidFill>
                <a:schemeClr val="bg1"/>
              </a:solidFill>
              <a:latin typeface="Arial" panose="020B0604020202020204" pitchFamily="34" charset="0"/>
              <a:cs typeface="Arial" panose="020B0604020202020204" pitchFamily="34" charset="0"/>
            </a:endParaRPr>
          </a:p>
          <a:p>
            <a:pPr marL="457200" indent="-457200" algn="l">
              <a:buFont typeface="+mj-lt"/>
              <a:buAutoNum type="arabicPeriod"/>
            </a:pPr>
            <a:endParaRPr lang="es-ES" sz="2400" dirty="0">
              <a:latin typeface="Arial" panose="020B0604020202020204" pitchFamily="34" charset="0"/>
              <a:cs typeface="Arial" panose="020B0604020202020204" pitchFamily="34" charset="0"/>
            </a:endParaRPr>
          </a:p>
        </p:txBody>
      </p:sp>
      <p:sp>
        <p:nvSpPr>
          <p:cNvPr id="2" name="1 Título"/>
          <p:cNvSpPr>
            <a:spLocks noGrp="1"/>
          </p:cNvSpPr>
          <p:nvPr>
            <p:ph type="ctrTitle"/>
          </p:nvPr>
        </p:nvSpPr>
        <p:spPr/>
        <p:txBody>
          <a:bodyPr/>
          <a:lstStyle/>
          <a:p>
            <a:r>
              <a:rPr lang="es-AR" b="1" dirty="0" smtClean="0">
                <a:latin typeface="Arial" panose="020B0604020202020204" pitchFamily="34" charset="0"/>
                <a:cs typeface="Arial" panose="020B0604020202020204" pitchFamily="34" charset="0"/>
              </a:rPr>
              <a:t> </a:t>
            </a:r>
            <a:endParaRPr lang="es-ES" dirty="0"/>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25</a:t>
            </a:fld>
            <a:endParaRPr lang="es-ES" dirty="0"/>
          </a:p>
        </p:txBody>
      </p:sp>
      <p:sp>
        <p:nvSpPr>
          <p:cNvPr id="3" name="2 Rectángulo"/>
          <p:cNvSpPr/>
          <p:nvPr/>
        </p:nvSpPr>
        <p:spPr>
          <a:xfrm>
            <a:off x="971500" y="548600"/>
            <a:ext cx="5330690" cy="707886"/>
          </a:xfrm>
          <a:prstGeom prst="rect">
            <a:avLst/>
          </a:prstGeom>
        </p:spPr>
        <p:txBody>
          <a:bodyPr wrap="none">
            <a:spAutoFit/>
          </a:bodyPr>
          <a:lstStyle/>
          <a:p>
            <a:r>
              <a:rPr lang="es-AR" sz="4000" b="1" dirty="0">
                <a:solidFill>
                  <a:schemeClr val="bg1"/>
                </a:solidFill>
                <a:latin typeface="Arial" panose="020B0604020202020204" pitchFamily="34" charset="0"/>
                <a:cs typeface="Arial" panose="020B0604020202020204" pitchFamily="34" charset="0"/>
              </a:rPr>
              <a:t>Voluntad de cambio: </a:t>
            </a:r>
            <a:endParaRPr lang="es-AR" sz="4000" dirty="0"/>
          </a:p>
        </p:txBody>
      </p:sp>
    </p:spTree>
    <p:extLst>
      <p:ext uri="{BB962C8B-B14F-4D97-AF65-F5344CB8AC3E}">
        <p14:creationId xmlns:p14="http://schemas.microsoft.com/office/powerpoint/2010/main" val="4273582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322100509"/>
              </p:ext>
            </p:extLst>
          </p:nvPr>
        </p:nvGraphicFramePr>
        <p:xfrm>
          <a:off x="1001170" y="1772770"/>
          <a:ext cx="7729090" cy="430112"/>
        </p:xfrm>
        <a:graphic>
          <a:graphicData uri="http://schemas.openxmlformats.org/drawingml/2006/table">
            <a:tbl>
              <a:tblPr firstRow="1" firstCol="1" bandRow="1">
                <a:tableStyleId>{5C22544A-7EE6-4342-B048-85BDC9FD1C3A}</a:tableStyleId>
              </a:tblPr>
              <a:tblGrid>
                <a:gridCol w="6741069"/>
                <a:gridCol w="988021"/>
              </a:tblGrid>
              <a:tr h="430112">
                <a:tc>
                  <a:txBody>
                    <a:bodyPr/>
                    <a:lstStyle/>
                    <a:p>
                      <a:pPr>
                        <a:lnSpc>
                          <a:spcPct val="115000"/>
                        </a:lnSpc>
                        <a:spcAft>
                          <a:spcPts val="0"/>
                        </a:spcAft>
                      </a:pPr>
                      <a:r>
                        <a:rPr lang="es-AR" sz="1200" dirty="0">
                          <a:solidFill>
                            <a:schemeClr val="tx1"/>
                          </a:solidFill>
                          <a:effectLst/>
                          <a:latin typeface="Arial" panose="020B0604020202020204" pitchFamily="34" charset="0"/>
                          <a:cs typeface="Arial" panose="020B0604020202020204" pitchFamily="34" charset="0"/>
                        </a:rPr>
                        <a:t>Causas ingresadas a la gestión de Poder Judicial de CABA identificación de violencia doméstica en el período 2012-2013:</a:t>
                      </a:r>
                      <a:endParaRPr lang="es-AR" sz="1200" dirty="0">
                        <a:solidFill>
                          <a:schemeClr val="tx1"/>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lumMod val="90000"/>
                      </a:schemeClr>
                    </a:solidFill>
                  </a:tcPr>
                </a:tc>
                <a:tc>
                  <a:txBody>
                    <a:bodyPr/>
                    <a:lstStyle/>
                    <a:p>
                      <a:pPr algn="r">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3.074</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tx2">
                        <a:lumMod val="20000"/>
                        <a:lumOff val="80000"/>
                      </a:schemeClr>
                    </a:soli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280470074"/>
              </p:ext>
            </p:extLst>
          </p:nvPr>
        </p:nvGraphicFramePr>
        <p:xfrm>
          <a:off x="987945" y="2996940"/>
          <a:ext cx="5472624" cy="1296179"/>
        </p:xfrm>
        <a:graphic>
          <a:graphicData uri="http://schemas.openxmlformats.org/drawingml/2006/table">
            <a:tbl>
              <a:tblPr firstRow="1" firstCol="1" bandRow="1">
                <a:tableStyleId>{5C22544A-7EE6-4342-B048-85BDC9FD1C3A}</a:tableStyleId>
              </a:tblPr>
              <a:tblGrid>
                <a:gridCol w="3154208"/>
                <a:gridCol w="1159208"/>
                <a:gridCol w="1159208"/>
              </a:tblGrid>
              <a:tr h="446624">
                <a:tc>
                  <a:txBody>
                    <a:bodyPr/>
                    <a:lstStyle/>
                    <a:p>
                      <a:pPr algn="l">
                        <a:lnSpc>
                          <a:spcPct val="115000"/>
                        </a:lnSpc>
                        <a:spcAft>
                          <a:spcPts val="0"/>
                        </a:spcAft>
                      </a:pPr>
                      <a:r>
                        <a:rPr lang="es-AR" sz="1200" dirty="0" smtClean="0">
                          <a:solidFill>
                            <a:schemeClr val="accent1">
                              <a:lumMod val="90000"/>
                              <a:lumOff val="10000"/>
                            </a:schemeClr>
                          </a:solidFill>
                          <a:effectLst/>
                          <a:latin typeface="Arial" panose="020B0604020202020204" pitchFamily="34" charset="0"/>
                          <a:cs typeface="Arial" panose="020B0604020202020204" pitchFamily="34" charset="0"/>
                        </a:rPr>
                        <a:t>Estado </a:t>
                      </a:r>
                      <a:r>
                        <a:rPr lang="es-AR" sz="1200" dirty="0">
                          <a:solidFill>
                            <a:schemeClr val="accent1">
                              <a:lumMod val="90000"/>
                              <a:lumOff val="10000"/>
                            </a:schemeClr>
                          </a:solidFill>
                          <a:effectLst/>
                          <a:latin typeface="Arial" panose="020B0604020202020204" pitchFamily="34" charset="0"/>
                          <a:cs typeface="Arial" panose="020B0604020202020204" pitchFamily="34" charset="0"/>
                        </a:rPr>
                        <a:t>del Procesos al cierre del período 2012-2013</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lumMod val="90000"/>
                      </a:schemeClr>
                    </a:solidFill>
                  </a:tcPr>
                </a:tc>
                <a:tc>
                  <a:txBody>
                    <a:bodyPr/>
                    <a:lstStyle/>
                    <a:p>
                      <a:pPr algn="l">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Frecuencia</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lumMod val="90000"/>
                      </a:schemeClr>
                    </a:solidFill>
                  </a:tcPr>
                </a:tc>
                <a:tc>
                  <a:txBody>
                    <a:bodyPr/>
                    <a:lstStyle/>
                    <a:p>
                      <a:pPr algn="l">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Porcentaje</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lumMod val="90000"/>
                      </a:schemeClr>
                    </a:solidFill>
                  </a:tcPr>
                </a:tc>
              </a:tr>
              <a:tr h="283185">
                <a:tc>
                  <a:txBody>
                    <a:bodyPr/>
                    <a:lstStyle/>
                    <a:p>
                      <a:pPr algn="l">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Mediados</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solidFill>
                  </a:tcP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637</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57%</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ctr"/>
                </a:tc>
              </a:tr>
              <a:tr h="283185">
                <a:tc>
                  <a:txBody>
                    <a:bodyPr/>
                    <a:lstStyle/>
                    <a:p>
                      <a:pPr algn="l">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No mediados</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solidFill>
                  </a:tcP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480</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43%</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ctr"/>
                </a:tc>
              </a:tr>
              <a:tr h="283185">
                <a:tc>
                  <a:txBody>
                    <a:bodyPr/>
                    <a:lstStyle/>
                    <a:p>
                      <a:pPr algn="ctr">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Total</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solidFill>
                  </a:tcP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1.117</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100%</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997593231"/>
              </p:ext>
            </p:extLst>
          </p:nvPr>
        </p:nvGraphicFramePr>
        <p:xfrm>
          <a:off x="1043510" y="4581160"/>
          <a:ext cx="4666401" cy="1224170"/>
        </p:xfrm>
        <a:graphic>
          <a:graphicData uri="http://schemas.openxmlformats.org/drawingml/2006/table">
            <a:tbl>
              <a:tblPr firstRow="1" firstCol="1" bandRow="1">
                <a:tableStyleId>{5C22544A-7EE6-4342-B048-85BDC9FD1C3A}</a:tableStyleId>
              </a:tblPr>
              <a:tblGrid>
                <a:gridCol w="2633980"/>
                <a:gridCol w="935037"/>
                <a:gridCol w="1097384"/>
              </a:tblGrid>
              <a:tr h="435401">
                <a:tc>
                  <a:txBody>
                    <a:bodyPr/>
                    <a:lstStyle/>
                    <a:p>
                      <a:pPr algn="l">
                        <a:lnSpc>
                          <a:spcPct val="115000"/>
                        </a:lnSpc>
                        <a:spcAft>
                          <a:spcPts val="0"/>
                        </a:spcAft>
                      </a:pPr>
                      <a:r>
                        <a:rPr lang="es-AR" sz="1200" dirty="0" smtClean="0">
                          <a:solidFill>
                            <a:schemeClr val="accent1">
                              <a:lumMod val="90000"/>
                              <a:lumOff val="10000"/>
                            </a:schemeClr>
                          </a:solidFill>
                          <a:effectLst/>
                          <a:latin typeface="Arial" panose="020B0604020202020204" pitchFamily="34" charset="0"/>
                          <a:cs typeface="Arial" panose="020B0604020202020204" pitchFamily="34" charset="0"/>
                        </a:rPr>
                        <a:t>Nivel </a:t>
                      </a:r>
                      <a:r>
                        <a:rPr lang="es-AR" sz="1200" dirty="0">
                          <a:solidFill>
                            <a:schemeClr val="accent1">
                              <a:lumMod val="90000"/>
                              <a:lumOff val="10000"/>
                            </a:schemeClr>
                          </a:solidFill>
                          <a:effectLst/>
                          <a:latin typeface="Arial" panose="020B0604020202020204" pitchFamily="34" charset="0"/>
                          <a:cs typeface="Arial" panose="020B0604020202020204" pitchFamily="34" charset="0"/>
                        </a:rPr>
                        <a:t>de </a:t>
                      </a:r>
                      <a:r>
                        <a:rPr lang="es-AR" sz="1200" dirty="0" smtClean="0">
                          <a:solidFill>
                            <a:schemeClr val="accent1">
                              <a:lumMod val="90000"/>
                              <a:lumOff val="10000"/>
                            </a:schemeClr>
                          </a:solidFill>
                          <a:effectLst/>
                          <a:latin typeface="Arial" panose="020B0604020202020204" pitchFamily="34" charset="0"/>
                          <a:cs typeface="Arial" panose="020B0604020202020204" pitchFamily="34" charset="0"/>
                        </a:rPr>
                        <a:t>acuerdo  </a:t>
                      </a:r>
                      <a:r>
                        <a:rPr lang="es-AR" sz="1200" dirty="0">
                          <a:solidFill>
                            <a:schemeClr val="accent1">
                              <a:lumMod val="90000"/>
                              <a:lumOff val="10000"/>
                            </a:schemeClr>
                          </a:solidFill>
                          <a:effectLst/>
                          <a:latin typeface="Arial" panose="020B0604020202020204" pitchFamily="34" charset="0"/>
                          <a:cs typeface="Arial" panose="020B0604020202020204" pitchFamily="34" charset="0"/>
                        </a:rPr>
                        <a:t>entre procesos mediados</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4">
                        <a:lumMod val="90000"/>
                      </a:schemeClr>
                    </a:solidFill>
                  </a:tcPr>
                </a:tc>
                <a:tc>
                  <a:txBody>
                    <a:bodyPr/>
                    <a:lstStyle/>
                    <a:p>
                      <a:pPr algn="ctr">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Frecuencia</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4">
                        <a:lumMod val="90000"/>
                      </a:schemeClr>
                    </a:solidFill>
                  </a:tcPr>
                </a:tc>
                <a:tc>
                  <a:txBody>
                    <a:bodyPr/>
                    <a:lstStyle/>
                    <a:p>
                      <a:pPr algn="ctr">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Porcentaje</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4">
                        <a:lumMod val="90000"/>
                      </a:schemeClr>
                    </a:solidFill>
                  </a:tcPr>
                </a:tc>
              </a:tr>
              <a:tr h="262923">
                <a:tc>
                  <a:txBody>
                    <a:bodyPr/>
                    <a:lstStyle/>
                    <a:p>
                      <a:pPr marL="90170" indent="-90170" algn="l">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Acuerdos</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solidFill>
                  </a:tcP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569</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b"/>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89%</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b"/>
                </a:tc>
              </a:tr>
              <a:tr h="262923">
                <a:tc>
                  <a:txBody>
                    <a:bodyPr/>
                    <a:lstStyle/>
                    <a:p>
                      <a:pPr marL="90170" indent="-90170" algn="l">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No acuerdos</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solidFill>
                  </a:tcP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68</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b"/>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11%</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b"/>
                </a:tc>
              </a:tr>
              <a:tr h="262923">
                <a:tc>
                  <a:txBody>
                    <a:bodyPr/>
                    <a:lstStyle/>
                    <a:p>
                      <a:pPr algn="ctr">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Total </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solidFill>
                  </a:tcP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637</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100%</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ct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520793015"/>
              </p:ext>
            </p:extLst>
          </p:nvPr>
        </p:nvGraphicFramePr>
        <p:xfrm>
          <a:off x="5868180" y="5608360"/>
          <a:ext cx="3096430" cy="787719"/>
        </p:xfrm>
        <a:graphic>
          <a:graphicData uri="http://schemas.openxmlformats.org/drawingml/2006/table">
            <a:tbl>
              <a:tblPr firstRow="1" firstCol="1" bandRow="1">
                <a:tableStyleId>{5C22544A-7EE6-4342-B048-85BDC9FD1C3A}</a:tableStyleId>
              </a:tblPr>
              <a:tblGrid>
                <a:gridCol w="2064287"/>
                <a:gridCol w="1032143"/>
              </a:tblGrid>
              <a:tr h="190500">
                <a:tc>
                  <a:txBody>
                    <a:bodyPr/>
                    <a:lstStyle/>
                    <a:p>
                      <a:pPr algn="l">
                        <a:lnSpc>
                          <a:spcPct val="115000"/>
                        </a:lnSpc>
                        <a:spcAft>
                          <a:spcPts val="0"/>
                        </a:spcAft>
                      </a:pPr>
                      <a:r>
                        <a:rPr lang="es-AR" sz="1200" dirty="0" smtClean="0">
                          <a:solidFill>
                            <a:schemeClr val="accent1">
                              <a:lumMod val="90000"/>
                              <a:lumOff val="10000"/>
                            </a:schemeClr>
                          </a:solidFill>
                          <a:effectLst/>
                          <a:latin typeface="Arial" panose="020B0604020202020204" pitchFamily="34" charset="0"/>
                          <a:cs typeface="Arial" panose="020B0604020202020204" pitchFamily="34" charset="0"/>
                        </a:rPr>
                        <a:t>Nivel </a:t>
                      </a:r>
                      <a:r>
                        <a:rPr lang="es-AR" sz="1200" dirty="0">
                          <a:solidFill>
                            <a:schemeClr val="accent1">
                              <a:lumMod val="90000"/>
                              <a:lumOff val="10000"/>
                            </a:schemeClr>
                          </a:solidFill>
                          <a:effectLst/>
                          <a:latin typeface="Arial" panose="020B0604020202020204" pitchFamily="34" charset="0"/>
                          <a:cs typeface="Arial" panose="020B0604020202020204" pitchFamily="34" charset="0"/>
                        </a:rPr>
                        <a:t>de </a:t>
                      </a:r>
                      <a:r>
                        <a:rPr lang="es-AR" sz="1200" dirty="0" smtClean="0">
                          <a:solidFill>
                            <a:schemeClr val="accent1">
                              <a:lumMod val="90000"/>
                              <a:lumOff val="10000"/>
                            </a:schemeClr>
                          </a:solidFill>
                          <a:effectLst/>
                          <a:latin typeface="Arial" panose="020B0604020202020204" pitchFamily="34" charset="0"/>
                          <a:cs typeface="Arial" panose="020B0604020202020204" pitchFamily="34" charset="0"/>
                        </a:rPr>
                        <a:t>acuerdo  </a:t>
                      </a:r>
                      <a:r>
                        <a:rPr lang="es-AR" sz="1200" dirty="0">
                          <a:solidFill>
                            <a:schemeClr val="accent1">
                              <a:lumMod val="90000"/>
                              <a:lumOff val="10000"/>
                            </a:schemeClr>
                          </a:solidFill>
                          <a:effectLst/>
                          <a:latin typeface="Arial" panose="020B0604020202020204" pitchFamily="34" charset="0"/>
                          <a:cs typeface="Arial" panose="020B0604020202020204" pitchFamily="34" charset="0"/>
                        </a:rPr>
                        <a:t>entre procesos mediados</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AR" sz="1200" dirty="0">
                          <a:solidFill>
                            <a:schemeClr val="accent1">
                              <a:lumMod val="90000"/>
                              <a:lumOff val="10000"/>
                            </a:schemeClr>
                          </a:solidFill>
                          <a:effectLst/>
                          <a:latin typeface="Arial" panose="020B0604020202020204" pitchFamily="34" charset="0"/>
                          <a:cs typeface="Arial" panose="020B0604020202020204" pitchFamily="34" charset="0"/>
                        </a:rPr>
                        <a:t>Porcentaje</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bg1"/>
                    </a:solidFill>
                  </a:tcPr>
                </a:tc>
              </a:tr>
              <a:tr h="190500">
                <a:tc>
                  <a:txBody>
                    <a:bodyPr/>
                    <a:lstStyle/>
                    <a:p>
                      <a:pPr marL="90170" indent="-90170" algn="l">
                        <a:lnSpc>
                          <a:spcPct val="115000"/>
                        </a:lnSpc>
                        <a:spcAft>
                          <a:spcPts val="0"/>
                        </a:spcAft>
                      </a:pPr>
                      <a:r>
                        <a:rPr lang="es-AR" sz="1200" dirty="0" smtClean="0">
                          <a:solidFill>
                            <a:schemeClr val="accent1">
                              <a:lumMod val="90000"/>
                              <a:lumOff val="10000"/>
                            </a:schemeClr>
                          </a:solidFill>
                          <a:effectLst/>
                          <a:latin typeface="Arial" panose="020B0604020202020204" pitchFamily="34" charset="0"/>
                          <a:ea typeface="Times New Roman"/>
                          <a:cs typeface="Arial" panose="020B0604020202020204" pitchFamily="34" charset="0"/>
                        </a:rPr>
                        <a:t>2012</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tx2">
                        <a:lumMod val="20000"/>
                        <a:lumOff val="80000"/>
                      </a:schemeClr>
                    </a:solidFill>
                  </a:tcPr>
                </a:tc>
                <a:tc>
                  <a:txBody>
                    <a:bodyPr/>
                    <a:lstStyle/>
                    <a:p>
                      <a:pPr algn="r">
                        <a:lnSpc>
                          <a:spcPct val="115000"/>
                        </a:lnSpc>
                        <a:spcAft>
                          <a:spcPts val="0"/>
                        </a:spcAft>
                      </a:pPr>
                      <a:r>
                        <a:rPr lang="es-AR" sz="1200" dirty="0" smtClean="0">
                          <a:effectLst/>
                          <a:latin typeface="Arial" panose="020B0604020202020204" pitchFamily="34" charset="0"/>
                          <a:ea typeface="Times New Roman"/>
                          <a:cs typeface="Arial" panose="020B0604020202020204" pitchFamily="34" charset="0"/>
                        </a:rPr>
                        <a:t>81%</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b"/>
                </a:tc>
              </a:tr>
              <a:tr h="190500">
                <a:tc>
                  <a:txBody>
                    <a:bodyPr/>
                    <a:lstStyle/>
                    <a:p>
                      <a:pPr marL="90170" indent="-90170" algn="l">
                        <a:lnSpc>
                          <a:spcPct val="115000"/>
                        </a:lnSpc>
                        <a:spcAft>
                          <a:spcPts val="0"/>
                        </a:spcAft>
                      </a:pPr>
                      <a:r>
                        <a:rPr lang="es-AR" sz="1200" dirty="0" smtClean="0">
                          <a:solidFill>
                            <a:schemeClr val="accent1">
                              <a:lumMod val="90000"/>
                              <a:lumOff val="10000"/>
                            </a:schemeClr>
                          </a:solidFill>
                          <a:effectLst/>
                          <a:latin typeface="Arial" panose="020B0604020202020204" pitchFamily="34" charset="0"/>
                          <a:ea typeface="Times New Roman"/>
                          <a:cs typeface="Arial" panose="020B0604020202020204" pitchFamily="34" charset="0"/>
                        </a:rPr>
                        <a:t>2013</a:t>
                      </a:r>
                      <a:endParaRPr lang="es-AR" sz="1200" dirty="0">
                        <a:solidFill>
                          <a:schemeClr val="accent1">
                            <a:lumMod val="90000"/>
                            <a:lumOff val="10000"/>
                          </a:schemeClr>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tx2">
                        <a:lumMod val="20000"/>
                        <a:lumOff val="80000"/>
                      </a:schemeClr>
                    </a:solidFill>
                  </a:tcPr>
                </a:tc>
                <a:tc>
                  <a:txBody>
                    <a:bodyPr/>
                    <a:lstStyle/>
                    <a:p>
                      <a:pPr algn="r">
                        <a:lnSpc>
                          <a:spcPct val="115000"/>
                        </a:lnSpc>
                        <a:spcAft>
                          <a:spcPts val="0"/>
                        </a:spcAft>
                      </a:pPr>
                      <a:r>
                        <a:rPr lang="es-AR" sz="1200" dirty="0" smtClean="0">
                          <a:effectLst/>
                          <a:latin typeface="Arial" panose="020B0604020202020204" pitchFamily="34" charset="0"/>
                          <a:ea typeface="Times New Roman"/>
                          <a:cs typeface="Arial" panose="020B0604020202020204" pitchFamily="34" charset="0"/>
                        </a:rPr>
                        <a:t>80%</a:t>
                      </a:r>
                      <a:endParaRPr lang="es-AR" sz="1200" dirty="0">
                        <a:effectLst/>
                        <a:latin typeface="Arial" panose="020B0604020202020204" pitchFamily="34" charset="0"/>
                        <a:ea typeface="Times New Roman"/>
                        <a:cs typeface="Arial" panose="020B0604020202020204" pitchFamily="34" charset="0"/>
                      </a:endParaRPr>
                    </a:p>
                  </a:txBody>
                  <a:tcPr marL="44450" marR="44450" marT="0" marB="0" anchor="b"/>
                </a:tc>
              </a:tr>
            </a:tbl>
          </a:graphicData>
        </a:graphic>
      </p:graphicFrame>
      <p:sp>
        <p:nvSpPr>
          <p:cNvPr id="8" name="7 Elipse"/>
          <p:cNvSpPr/>
          <p:nvPr/>
        </p:nvSpPr>
        <p:spPr>
          <a:xfrm>
            <a:off x="5220090" y="5013220"/>
            <a:ext cx="531890" cy="288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8 Elipse"/>
          <p:cNvSpPr/>
          <p:nvPr/>
        </p:nvSpPr>
        <p:spPr>
          <a:xfrm>
            <a:off x="8388530" y="5949350"/>
            <a:ext cx="683460" cy="552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9 Marcador de número de diapositiva"/>
          <p:cNvSpPr>
            <a:spLocks noGrp="1"/>
          </p:cNvSpPr>
          <p:nvPr>
            <p:ph type="sldNum" sz="quarter" idx="12"/>
          </p:nvPr>
        </p:nvSpPr>
        <p:spPr/>
        <p:txBody>
          <a:bodyPr/>
          <a:lstStyle/>
          <a:p>
            <a:pPr>
              <a:defRPr/>
            </a:pPr>
            <a:fld id="{40E50ECC-F463-45C6-ACEE-1FD5E6AF585D}" type="slidenum">
              <a:rPr lang="es-ES" smtClean="0"/>
              <a:pPr>
                <a:defRPr/>
              </a:pPr>
              <a:t>26</a:t>
            </a:fld>
            <a:endParaRPr lang="es-ES" dirty="0"/>
          </a:p>
        </p:txBody>
      </p:sp>
      <p:sp>
        <p:nvSpPr>
          <p:cNvPr id="12" name="11 Rectángulo"/>
          <p:cNvSpPr/>
          <p:nvPr/>
        </p:nvSpPr>
        <p:spPr>
          <a:xfrm>
            <a:off x="899540" y="58669"/>
            <a:ext cx="7488990" cy="707886"/>
          </a:xfrm>
          <a:prstGeom prst="rect">
            <a:avLst/>
          </a:prstGeom>
        </p:spPr>
        <p:txBody>
          <a:bodyPr wrap="squar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Marco contextual. Hallazgos</a:t>
            </a:r>
            <a:endParaRPr lang="es-AR" sz="4000" dirty="0">
              <a:solidFill>
                <a:schemeClr val="bg1"/>
              </a:solidFill>
              <a:latin typeface="+mn-lt"/>
            </a:endParaRPr>
          </a:p>
        </p:txBody>
      </p:sp>
      <p:graphicFrame>
        <p:nvGraphicFramePr>
          <p:cNvPr id="2" name="1 Tabla"/>
          <p:cNvGraphicFramePr>
            <a:graphicFrameLocks noGrp="1"/>
          </p:cNvGraphicFramePr>
          <p:nvPr>
            <p:extLst>
              <p:ext uri="{D42A27DB-BD31-4B8C-83A1-F6EECF244321}">
                <p14:modId xmlns:p14="http://schemas.microsoft.com/office/powerpoint/2010/main" val="3696948219"/>
              </p:ext>
            </p:extLst>
          </p:nvPr>
        </p:nvGraphicFramePr>
        <p:xfrm>
          <a:off x="1001170" y="2276840"/>
          <a:ext cx="7729090" cy="434008"/>
        </p:xfrm>
        <a:graphic>
          <a:graphicData uri="http://schemas.openxmlformats.org/drawingml/2006/table">
            <a:tbl>
              <a:tblPr firstRow="1" firstCol="1" bandRow="1">
                <a:tableStyleId>{5C22544A-7EE6-4342-B048-85BDC9FD1C3A}</a:tableStyleId>
              </a:tblPr>
              <a:tblGrid>
                <a:gridCol w="6741069"/>
                <a:gridCol w="988021"/>
              </a:tblGrid>
              <a:tr h="434008">
                <a:tc>
                  <a:txBody>
                    <a:bodyPr/>
                    <a:lstStyle/>
                    <a:p>
                      <a:pPr>
                        <a:lnSpc>
                          <a:spcPct val="115000"/>
                        </a:lnSpc>
                        <a:spcAft>
                          <a:spcPts val="0"/>
                        </a:spcAft>
                      </a:pPr>
                      <a:r>
                        <a:rPr lang="es-AR" sz="1200" dirty="0">
                          <a:solidFill>
                            <a:schemeClr val="tx1"/>
                          </a:solidFill>
                          <a:effectLst/>
                          <a:latin typeface="Arial" panose="020B0604020202020204" pitchFamily="34" charset="0"/>
                          <a:cs typeface="Arial" panose="020B0604020202020204" pitchFamily="34" charset="0"/>
                        </a:rPr>
                        <a:t>Causas ingresadas al Poder judicial  con identificación de violencia doméstica en el período 2012-2013, y gestionadas por el Centro de Mediación</a:t>
                      </a:r>
                      <a:endParaRPr lang="es-AR" sz="1200" dirty="0">
                        <a:solidFill>
                          <a:schemeClr val="tx1"/>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3">
                        <a:lumMod val="90000"/>
                      </a:schemeClr>
                    </a:solidFill>
                  </a:tcPr>
                </a:tc>
                <a:tc>
                  <a:txBody>
                    <a:bodyPr/>
                    <a:lstStyle/>
                    <a:p>
                      <a:pPr algn="r">
                        <a:lnSpc>
                          <a:spcPct val="115000"/>
                        </a:lnSpc>
                        <a:spcAft>
                          <a:spcPts val="0"/>
                        </a:spcAft>
                      </a:pPr>
                      <a:r>
                        <a:rPr lang="es-AR" sz="1200" dirty="0">
                          <a:solidFill>
                            <a:schemeClr val="bg1"/>
                          </a:solidFill>
                          <a:effectLst/>
                          <a:latin typeface="Arial" panose="020B0604020202020204" pitchFamily="34" charset="0"/>
                          <a:cs typeface="Arial" panose="020B0604020202020204" pitchFamily="34" charset="0"/>
                        </a:rPr>
                        <a:t>1.117</a:t>
                      </a:r>
                      <a:endParaRPr lang="es-AR" sz="1200" dirty="0">
                        <a:solidFill>
                          <a:schemeClr val="bg1"/>
                        </a:solidFill>
                        <a:effectLst/>
                        <a:latin typeface="Arial" panose="020B0604020202020204" pitchFamily="34" charset="0"/>
                        <a:ea typeface="Times New Roman"/>
                        <a:cs typeface="Arial" panose="020B0604020202020204" pitchFamily="34" charset="0"/>
                      </a:endParaRPr>
                    </a:p>
                  </a:txBody>
                  <a:tcPr marL="44450" marR="44450" marT="0" marB="0" anchor="ctr"/>
                </a:tc>
              </a:tr>
            </a:tbl>
          </a:graphicData>
        </a:graphic>
      </p:graphicFrame>
      <p:sp>
        <p:nvSpPr>
          <p:cNvPr id="3" name="2 Rectángulo"/>
          <p:cNvSpPr/>
          <p:nvPr/>
        </p:nvSpPr>
        <p:spPr>
          <a:xfrm>
            <a:off x="900113" y="1090137"/>
            <a:ext cx="7128990" cy="369332"/>
          </a:xfrm>
          <a:prstGeom prst="rect">
            <a:avLst/>
          </a:prstGeom>
        </p:spPr>
        <p:txBody>
          <a:bodyPr wrap="square">
            <a:spAutoFit/>
          </a:bodyPr>
          <a:lstStyle/>
          <a:p>
            <a:pPr marL="285750" indent="-285750">
              <a:buFont typeface="Wingdings" panose="05000000000000000000" pitchFamily="2" charset="2"/>
              <a:buChar char="Ø"/>
            </a:pPr>
            <a:r>
              <a:rPr lang="es-AR"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pueden participar de un proceso de mediación, lograr acuerdos </a:t>
            </a:r>
            <a:endParaRPr lang="es-AR" dirty="0">
              <a:latin typeface="Arial" panose="020B0604020202020204" pitchFamily="34" charset="0"/>
              <a:cs typeface="Arial" panose="020B0604020202020204" pitchFamily="34" charset="0"/>
            </a:endParaRPr>
          </a:p>
        </p:txBody>
      </p:sp>
      <p:sp>
        <p:nvSpPr>
          <p:cNvPr id="11" name="10 Flecha abajo"/>
          <p:cNvSpPr/>
          <p:nvPr/>
        </p:nvSpPr>
        <p:spPr>
          <a:xfrm>
            <a:off x="8928095" y="1988800"/>
            <a:ext cx="107380" cy="7201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AR" dirty="0"/>
          </a:p>
        </p:txBody>
      </p:sp>
    </p:spTree>
    <p:extLst>
      <p:ext uri="{BB962C8B-B14F-4D97-AF65-F5344CB8AC3E}">
        <p14:creationId xmlns:p14="http://schemas.microsoft.com/office/powerpoint/2010/main" val="39474484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mph" presetSubtype="0" nodeType="clickEffect">
                                  <p:stCondLst>
                                    <p:cond delay="0"/>
                                  </p:stCondLst>
                                  <p:childTnLst>
                                    <p:set>
                                      <p:cBhvr rctx="PPT">
                                        <p:cTn id="25" dur="indefinite"/>
                                        <p:tgtEl>
                                          <p:spTgt spid="4"/>
                                        </p:tgtEl>
                                        <p:attrNameLst>
                                          <p:attrName>style.opacity</p:attrName>
                                        </p:attrNameLst>
                                      </p:cBhvr>
                                      <p:to>
                                        <p:strVal val="0.5"/>
                                      </p:to>
                                    </p:set>
                                    <p:animEffect filter="image" prLst="opacity: 0.5">
                                      <p:cBhvr rctx="IE">
                                        <p:cTn id="26" dur="indefinite"/>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mph" presetSubtype="0" nodeType="clickEffect">
                                  <p:stCondLst>
                                    <p:cond delay="0"/>
                                  </p:stCondLst>
                                  <p:childTnLst>
                                    <p:set>
                                      <p:cBhvr rctx="PPT">
                                        <p:cTn id="30" dur="indefinite"/>
                                        <p:tgtEl>
                                          <p:spTgt spid="2"/>
                                        </p:tgtEl>
                                        <p:attrNameLst>
                                          <p:attrName>style.opacity</p:attrName>
                                        </p:attrNameLst>
                                      </p:cBhvr>
                                      <p:to>
                                        <p:strVal val="0.5"/>
                                      </p:to>
                                    </p:set>
                                    <p:animEffect filter="image" prLst="opacity: 0.5">
                                      <p:cBhvr rctx="IE">
                                        <p:cTn id="31" dur="indefinite"/>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9" presetClass="emph" presetSubtype="0" nodeType="clickEffect">
                                  <p:stCondLst>
                                    <p:cond delay="0"/>
                                  </p:stCondLst>
                                  <p:childTnLst>
                                    <p:set>
                                      <p:cBhvr rctx="PPT">
                                        <p:cTn id="39" dur="indefinite"/>
                                        <p:tgtEl>
                                          <p:spTgt spid="5"/>
                                        </p:tgtEl>
                                        <p:attrNameLst>
                                          <p:attrName>style.opacity</p:attrName>
                                        </p:attrNameLst>
                                      </p:cBhvr>
                                      <p:to>
                                        <p:strVal val="0.5"/>
                                      </p:to>
                                    </p:set>
                                    <p:animEffect filter="image" prLst="opacity: 0.5">
                                      <p:cBhvr rctx="IE">
                                        <p:cTn id="40" dur="indefinite"/>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down)">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grpId="1" nodeType="clickEffect">
                                  <p:stCondLst>
                                    <p:cond delay="0"/>
                                  </p:stCondLst>
                                  <p:childTnLst>
                                    <p:animScale>
                                      <p:cBhvr>
                                        <p:cTn id="60" dur="2000" fill="hold"/>
                                        <p:tgtEl>
                                          <p:spTgt spid="8"/>
                                        </p:tgtEl>
                                      </p:cBhvr>
                                      <p:by x="150000" y="150000"/>
                                    </p:animScale>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subTitle" idx="1"/>
          </p:nvPr>
        </p:nvSpPr>
        <p:spPr>
          <a:xfrm>
            <a:off x="938100" y="1124680"/>
            <a:ext cx="7921100" cy="4320600"/>
          </a:xfrm>
        </p:spPr>
        <p:txBody>
          <a:bodyPr/>
          <a:lstStyle/>
          <a:p>
            <a:pPr algn="l"/>
            <a:r>
              <a:rPr lang="es-ES" sz="2400" dirty="0" smtClean="0">
                <a:solidFill>
                  <a:schemeClr val="bg1"/>
                </a:solidFill>
                <a:latin typeface="Arial" panose="020B0604020202020204" pitchFamily="34" charset="0"/>
                <a:cs typeface="Arial" panose="020B0604020202020204" pitchFamily="34" charset="0"/>
              </a:rPr>
              <a:t>Estamos </a:t>
            </a:r>
            <a:r>
              <a:rPr lang="es-ES" sz="2400" dirty="0">
                <a:solidFill>
                  <a:schemeClr val="bg1"/>
                </a:solidFill>
                <a:latin typeface="Arial" panose="020B0604020202020204" pitchFamily="34" charset="0"/>
                <a:cs typeface="Arial" panose="020B0604020202020204" pitchFamily="34" charset="0"/>
              </a:rPr>
              <a:t>en condiciones de afirmar que </a:t>
            </a:r>
            <a:r>
              <a:rPr lang="es-ES" sz="2400" dirty="0" smtClean="0">
                <a:solidFill>
                  <a:schemeClr val="bg1"/>
                </a:solidFill>
                <a:latin typeface="Arial" panose="020B0604020202020204" pitchFamily="34" charset="0"/>
                <a:cs typeface="Arial" panose="020B0604020202020204" pitchFamily="34" charset="0"/>
              </a:rPr>
              <a:t>en los casos analizados en </a:t>
            </a:r>
            <a:r>
              <a:rPr lang="es-ES" sz="2400" dirty="0">
                <a:solidFill>
                  <a:schemeClr val="bg1"/>
                </a:solidFill>
                <a:latin typeface="Arial" panose="020B0604020202020204" pitchFamily="34" charset="0"/>
                <a:cs typeface="Arial" panose="020B0604020202020204" pitchFamily="34" charset="0"/>
              </a:rPr>
              <a:t>los que </a:t>
            </a:r>
            <a:r>
              <a:rPr lang="es-ES" sz="2400" dirty="0" smtClean="0">
                <a:solidFill>
                  <a:schemeClr val="bg1"/>
                </a:solidFill>
                <a:latin typeface="Arial" panose="020B0604020202020204" pitchFamily="34" charset="0"/>
                <a:cs typeface="Arial" panose="020B0604020202020204" pitchFamily="34" charset="0"/>
              </a:rPr>
              <a:t>han intervenido  </a:t>
            </a:r>
            <a:r>
              <a:rPr lang="es-ES" sz="2400" i="1" dirty="0">
                <a:solidFill>
                  <a:schemeClr val="bg1"/>
                </a:solidFill>
                <a:latin typeface="Arial" panose="020B0604020202020204" pitchFamily="34" charset="0"/>
                <a:cs typeface="Arial" panose="020B0604020202020204" pitchFamily="34" charset="0"/>
              </a:rPr>
              <a:t>familias que han atravesado situaciones de violencia, </a:t>
            </a:r>
            <a:r>
              <a:rPr lang="es-ES" sz="2400" b="1" i="1" dirty="0" smtClean="0">
                <a:solidFill>
                  <a:schemeClr val="bg1"/>
                </a:solidFill>
                <a:latin typeface="Arial" panose="020B0604020202020204" pitchFamily="34" charset="0"/>
                <a:cs typeface="Arial" panose="020B0604020202020204" pitchFamily="34" charset="0"/>
              </a:rPr>
              <a:t>éstas han podido participar en procesos de mediación, lograr acuerdos  y sostenerlos en el tiempo. </a:t>
            </a:r>
          </a:p>
          <a:p>
            <a:pPr algn="l"/>
            <a:endParaRPr lang="es-ES" sz="2400" i="1" dirty="0" smtClean="0">
              <a:solidFill>
                <a:schemeClr val="bg1"/>
              </a:solidFill>
              <a:latin typeface="Arial" panose="020B0604020202020204" pitchFamily="34" charset="0"/>
              <a:cs typeface="Arial" panose="020B0604020202020204" pitchFamily="34" charset="0"/>
            </a:endParaRPr>
          </a:p>
          <a:p>
            <a:pPr algn="l"/>
            <a:r>
              <a:rPr lang="es-ES" sz="2400" i="1" dirty="0" smtClean="0">
                <a:solidFill>
                  <a:schemeClr val="bg1"/>
                </a:solidFill>
                <a:latin typeface="Arial" panose="020B0604020202020204" pitchFamily="34" charset="0"/>
                <a:cs typeface="Arial" panose="020B0604020202020204" pitchFamily="34" charset="0"/>
              </a:rPr>
              <a:t>Estos </a:t>
            </a:r>
            <a:r>
              <a:rPr lang="es-ES" sz="2400" i="1" dirty="0">
                <a:solidFill>
                  <a:schemeClr val="bg1"/>
                </a:solidFill>
                <a:latin typeface="Arial" panose="020B0604020202020204" pitchFamily="34" charset="0"/>
                <a:cs typeface="Arial" panose="020B0604020202020204" pitchFamily="34" charset="0"/>
              </a:rPr>
              <a:t>casos </a:t>
            </a:r>
            <a:r>
              <a:rPr lang="es-ES" sz="2400" i="1" dirty="0" smtClean="0">
                <a:solidFill>
                  <a:schemeClr val="bg1"/>
                </a:solidFill>
                <a:latin typeface="Arial" panose="020B0604020202020204" pitchFamily="34" charset="0"/>
                <a:cs typeface="Arial" panose="020B0604020202020204" pitchFamily="34" charset="0"/>
              </a:rPr>
              <a:t>tuvieron </a:t>
            </a:r>
            <a:r>
              <a:rPr lang="es-ES" sz="2400" i="1" dirty="0">
                <a:solidFill>
                  <a:schemeClr val="bg1"/>
                </a:solidFill>
                <a:latin typeface="Arial" panose="020B0604020202020204" pitchFamily="34" charset="0"/>
                <a:cs typeface="Arial" panose="020B0604020202020204" pitchFamily="34" charset="0"/>
              </a:rPr>
              <a:t>como </a:t>
            </a:r>
            <a:r>
              <a:rPr lang="es-ES" sz="2400" i="1" dirty="0" smtClean="0">
                <a:solidFill>
                  <a:schemeClr val="bg1"/>
                </a:solidFill>
                <a:latin typeface="Arial" panose="020B0604020202020204" pitchFamily="34" charset="0"/>
                <a:cs typeface="Arial" panose="020B0604020202020204" pitchFamily="34" charset="0"/>
              </a:rPr>
              <a:t>características, </a:t>
            </a:r>
          </a:p>
          <a:p>
            <a:pPr algn="l"/>
            <a:r>
              <a:rPr lang="es-ES" sz="2400" i="1" dirty="0" smtClean="0">
                <a:solidFill>
                  <a:schemeClr val="bg1"/>
                </a:solidFill>
                <a:latin typeface="Arial" panose="020B0604020202020204" pitchFamily="34" charset="0"/>
                <a:cs typeface="Arial" panose="020B0604020202020204" pitchFamily="34" charset="0"/>
              </a:rPr>
              <a:t> significativas  proporciones de:</a:t>
            </a:r>
          </a:p>
          <a:p>
            <a:pPr marL="342900" indent="-342900" algn="l">
              <a:buClr>
                <a:schemeClr val="accent5"/>
              </a:buClr>
              <a:buFont typeface="Arial" panose="020B0604020202020204" pitchFamily="34" charset="0"/>
              <a:buChar char="•"/>
            </a:pPr>
            <a:r>
              <a:rPr lang="es-ES" sz="2400" i="1" dirty="0" smtClean="0">
                <a:solidFill>
                  <a:schemeClr val="bg1"/>
                </a:solidFill>
                <a:latin typeface="Arial" panose="020B0604020202020204" pitchFamily="34" charset="0"/>
                <a:cs typeface="Arial" panose="020B0604020202020204" pitchFamily="34" charset="0"/>
              </a:rPr>
              <a:t>control de la violencia</a:t>
            </a:r>
          </a:p>
          <a:p>
            <a:pPr marL="342900" indent="-342900" algn="l">
              <a:buClr>
                <a:schemeClr val="accent5"/>
              </a:buClr>
              <a:buFont typeface="Arial" panose="020B0604020202020204" pitchFamily="34" charset="0"/>
              <a:buChar char="•"/>
            </a:pPr>
            <a:r>
              <a:rPr lang="es-ES" sz="2400" i="1" dirty="0" smtClean="0">
                <a:solidFill>
                  <a:schemeClr val="bg1"/>
                </a:solidFill>
                <a:latin typeface="Arial" panose="020B0604020202020204" pitchFamily="34" charset="0"/>
                <a:cs typeface="Arial" panose="020B0604020202020204" pitchFamily="34" charset="0"/>
              </a:rPr>
              <a:t>violencia episódica</a:t>
            </a:r>
          </a:p>
          <a:p>
            <a:pPr marL="342900" indent="-342900" algn="l">
              <a:buClr>
                <a:schemeClr val="accent5"/>
              </a:buClr>
              <a:buFont typeface="Arial" panose="020B0604020202020204" pitchFamily="34" charset="0"/>
              <a:buChar char="•"/>
            </a:pPr>
            <a:r>
              <a:rPr lang="es-ES" sz="2400" i="1" dirty="0" smtClean="0">
                <a:solidFill>
                  <a:schemeClr val="bg1"/>
                </a:solidFill>
                <a:latin typeface="Arial" panose="020B0604020202020204" pitchFamily="34" charset="0"/>
                <a:cs typeface="Arial" panose="020B0604020202020204" pitchFamily="34" charset="0"/>
              </a:rPr>
              <a:t>capacidad de reflexión en las partes</a:t>
            </a:r>
          </a:p>
          <a:p>
            <a:pPr marL="342900" indent="-342900" algn="l">
              <a:buClr>
                <a:schemeClr val="accent5"/>
              </a:buClr>
              <a:buFont typeface="Arial" panose="020B0604020202020204" pitchFamily="34" charset="0"/>
              <a:buChar char="•"/>
            </a:pPr>
            <a:r>
              <a:rPr lang="es-ES" sz="2400" i="1" dirty="0" smtClean="0">
                <a:solidFill>
                  <a:schemeClr val="bg1"/>
                </a:solidFill>
                <a:latin typeface="Arial" panose="020B0604020202020204" pitchFamily="34" charset="0"/>
                <a:cs typeface="Arial" panose="020B0604020202020204" pitchFamily="34" charset="0"/>
              </a:rPr>
              <a:t> voluntad de cambio en las partes</a:t>
            </a:r>
          </a:p>
          <a:p>
            <a:pPr marL="342900" indent="-342900" algn="l">
              <a:buClr>
                <a:schemeClr val="accent5"/>
              </a:buClr>
              <a:buFont typeface="Arial" panose="020B0604020202020204" pitchFamily="34" charset="0"/>
              <a:buChar char="•"/>
            </a:pPr>
            <a:r>
              <a:rPr lang="es-ES" sz="2400" i="1" dirty="0" smtClean="0">
                <a:solidFill>
                  <a:schemeClr val="bg1"/>
                </a:solidFill>
                <a:latin typeface="Arial" panose="020B0604020202020204" pitchFamily="34" charset="0"/>
                <a:cs typeface="Arial" panose="020B0604020202020204" pitchFamily="34" charset="0"/>
              </a:rPr>
              <a:t> asesoramiento legal recibido</a:t>
            </a:r>
            <a:endParaRPr lang="es-AR" sz="2400" dirty="0">
              <a:solidFill>
                <a:schemeClr val="bg1"/>
              </a:solidFill>
              <a:latin typeface="Arial" panose="020B0604020202020204" pitchFamily="34" charset="0"/>
              <a:cs typeface="Arial" panose="020B0604020202020204" pitchFamily="34" charset="0"/>
            </a:endParaRPr>
          </a:p>
        </p:txBody>
      </p:sp>
      <p:sp>
        <p:nvSpPr>
          <p:cNvPr id="2" name="1 Título"/>
          <p:cNvSpPr>
            <a:spLocks noGrp="1"/>
          </p:cNvSpPr>
          <p:nvPr>
            <p:ph type="ctrTitle"/>
          </p:nvPr>
        </p:nvSpPr>
        <p:spPr>
          <a:xfrm>
            <a:off x="611450" y="87313"/>
            <a:ext cx="8229600" cy="1109377"/>
          </a:xfrm>
        </p:spPr>
        <p:txBody>
          <a:bodyPr/>
          <a:lstStyle/>
          <a:p>
            <a:r>
              <a:rPr lang="es-AR" dirty="0" smtClean="0">
                <a:latin typeface="Arial" panose="020B0604020202020204" pitchFamily="34" charset="0"/>
                <a:cs typeface="Arial" panose="020B0604020202020204" pitchFamily="34" charset="0"/>
              </a:rPr>
              <a:t>Resultados obtenidos</a:t>
            </a:r>
            <a:endParaRPr lang="es-AR" dirty="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27</a:t>
            </a:fld>
            <a:endParaRPr lang="es-ES" dirty="0"/>
          </a:p>
        </p:txBody>
      </p:sp>
    </p:spTree>
    <p:extLst>
      <p:ext uri="{BB962C8B-B14F-4D97-AF65-F5344CB8AC3E}">
        <p14:creationId xmlns:p14="http://schemas.microsoft.com/office/powerpoint/2010/main" val="3765355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2" end="2"/>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3" end="3"/>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4" end="4"/>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5" end="5"/>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6" end="6"/>
                                            </p:txEl>
                                          </p:spTgt>
                                        </p:tgtEl>
                                      </p:cBhvr>
                                    </p:animEffect>
                                  </p:childTnLst>
                                </p:cTn>
                              </p:par>
                              <p:par>
                                <p:cTn id="42" presetID="31"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p:cTn id="44"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7" end="7"/>
                                            </p:txEl>
                                          </p:spTgt>
                                        </p:tgtEl>
                                      </p:cBhvr>
                                    </p:animEffect>
                                  </p:childTnLst>
                                </p:cTn>
                              </p:par>
                              <p:par>
                                <p:cTn id="48" presetID="31" presetClass="entr" presetSubtype="0" fill="hold"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p:cTn id="50"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a:spLocks noGrp="1"/>
          </p:cNvSpPr>
          <p:nvPr>
            <p:ph type="subTitle" idx="1"/>
          </p:nvPr>
        </p:nvSpPr>
        <p:spPr/>
        <p:txBody>
          <a:bodyPr/>
          <a:lstStyle/>
          <a:p>
            <a:r>
              <a:rPr lang="es-ES" dirty="0" smtClean="0"/>
              <a:t> </a:t>
            </a:r>
            <a:endParaRPr lang="es-ES" dirty="0"/>
          </a:p>
        </p:txBody>
      </p:sp>
      <p:sp>
        <p:nvSpPr>
          <p:cNvPr id="2" name="1 Marcador de número de diapositiva"/>
          <p:cNvSpPr>
            <a:spLocks noGrp="1"/>
          </p:cNvSpPr>
          <p:nvPr>
            <p:ph type="sldNum" sz="quarter" idx="12"/>
          </p:nvPr>
        </p:nvSpPr>
        <p:spPr/>
        <p:txBody>
          <a:bodyPr/>
          <a:lstStyle/>
          <a:p>
            <a:fld id="{40E50ECC-F463-45C6-ACEE-1FD5E6AF585D}" type="slidenum">
              <a:rPr lang="es-ES" smtClean="0"/>
              <a:pPr/>
              <a:t>28</a:t>
            </a:fld>
            <a:endParaRPr lang="es-ES" dirty="0"/>
          </a:p>
        </p:txBody>
      </p:sp>
      <p:graphicFrame>
        <p:nvGraphicFramePr>
          <p:cNvPr id="3" name="3 Marcador de contenido"/>
          <p:cNvGraphicFramePr>
            <a:graphicFrameLocks noGrp="1"/>
          </p:cNvGraphicFramePr>
          <p:nvPr>
            <p:ph sz="quarter" idx="4294967295"/>
            <p:extLst>
              <p:ext uri="{D42A27DB-BD31-4B8C-83A1-F6EECF244321}">
                <p14:modId xmlns:p14="http://schemas.microsoft.com/office/powerpoint/2010/main" val="67483952"/>
              </p:ext>
            </p:extLst>
          </p:nvPr>
        </p:nvGraphicFramePr>
        <p:xfrm>
          <a:off x="1403560" y="2434747"/>
          <a:ext cx="6624920"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7" name="6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
        <p:nvSpPr>
          <p:cNvPr id="4" name="3 Rectángulo"/>
          <p:cNvSpPr/>
          <p:nvPr/>
        </p:nvSpPr>
        <p:spPr>
          <a:xfrm>
            <a:off x="9571630" y="1772770"/>
            <a:ext cx="2160300" cy="600164"/>
          </a:xfrm>
          <a:prstGeom prst="rect">
            <a:avLst/>
          </a:prstGeom>
        </p:spPr>
        <p:txBody>
          <a:bodyPr wrap="square">
            <a:spAutoFit/>
          </a:bodyPr>
          <a:lstStyle/>
          <a:p>
            <a:pPr algn="just" fontAlgn="auto">
              <a:spcBef>
                <a:spcPts val="580"/>
              </a:spcBef>
              <a:spcAft>
                <a:spcPts val="0"/>
              </a:spcAft>
              <a:buFont typeface="Wingdings 2"/>
              <a:buNone/>
              <a:defRPr/>
            </a:pPr>
            <a:endParaRPr lang="es-ES" sz="1000" dirty="0">
              <a:solidFill>
                <a:schemeClr val="bg1"/>
              </a:solidFill>
            </a:endParaRPr>
          </a:p>
          <a:p>
            <a:pPr algn="just" fontAlgn="auto">
              <a:spcBef>
                <a:spcPts val="580"/>
              </a:spcBef>
              <a:spcAft>
                <a:spcPts val="0"/>
              </a:spcAft>
              <a:buFont typeface="Wingdings 2"/>
              <a:buNone/>
              <a:defRPr/>
            </a:pPr>
            <a:r>
              <a:rPr lang="es-ES" dirty="0">
                <a:solidFill>
                  <a:schemeClr val="bg1"/>
                </a:solidFill>
              </a:rPr>
              <a:t> </a:t>
            </a:r>
          </a:p>
        </p:txBody>
      </p:sp>
      <p:sp>
        <p:nvSpPr>
          <p:cNvPr id="5" name="4 Rectángulo"/>
          <p:cNvSpPr/>
          <p:nvPr/>
        </p:nvSpPr>
        <p:spPr>
          <a:xfrm>
            <a:off x="971550" y="1588104"/>
            <a:ext cx="3038011" cy="369332"/>
          </a:xfrm>
          <a:prstGeom prst="rect">
            <a:avLst/>
          </a:prstGeom>
        </p:spPr>
        <p:txBody>
          <a:bodyPr wrap="none">
            <a:spAutoFit/>
          </a:bodyPr>
          <a:lstStyle/>
          <a:p>
            <a:pPr marL="285750" indent="-285750">
              <a:buFont typeface="Wingdings" panose="05000000000000000000" pitchFamily="2" charset="2"/>
              <a:buChar char="Ø"/>
            </a:pPr>
            <a:r>
              <a:rPr lang="es-AR"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sostenerlos en el tiempo </a:t>
            </a:r>
            <a:endParaRPr lang="es-AR" dirty="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0E50ECC-F463-45C6-ACEE-1FD5E6AF585D}" type="slidenum">
              <a:rPr lang="es-ES" smtClean="0"/>
              <a:pPr/>
              <a:t>29</a:t>
            </a:fld>
            <a:endParaRPr lang="es-ES" dirty="0"/>
          </a:p>
        </p:txBody>
      </p:sp>
      <p:sp>
        <p:nvSpPr>
          <p:cNvPr id="4" name="3 Rectángulo"/>
          <p:cNvSpPr/>
          <p:nvPr/>
        </p:nvSpPr>
        <p:spPr>
          <a:xfrm>
            <a:off x="971500" y="1700760"/>
            <a:ext cx="4854214" cy="369332"/>
          </a:xfrm>
          <a:prstGeom prst="rect">
            <a:avLst/>
          </a:prstGeom>
        </p:spPr>
        <p:txBody>
          <a:bodyPr wrap="none">
            <a:spAutoFit/>
          </a:bodyPr>
          <a:lstStyle/>
          <a:p>
            <a:pPr fontAlgn="auto">
              <a:spcBef>
                <a:spcPts val="580"/>
              </a:spcBef>
              <a:spcAft>
                <a:spcPts val="0"/>
              </a:spcAft>
              <a:buClr>
                <a:schemeClr val="bg1"/>
              </a:buClr>
              <a:buFont typeface="Wingdings" pitchFamily="2" charset="2"/>
              <a:buChar char="ü"/>
              <a:defRPr/>
            </a:pPr>
            <a:r>
              <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la violencia se encuentre controlada</a:t>
            </a:r>
          </a:p>
        </p:txBody>
      </p:sp>
      <p:graphicFrame>
        <p:nvGraphicFramePr>
          <p:cNvPr id="8" name="55 Gráfico" title="Resultados de Audiencias"/>
          <p:cNvGraphicFramePr>
            <a:graphicFrameLocks/>
          </p:cNvGraphicFramePr>
          <p:nvPr>
            <p:extLst>
              <p:ext uri="{D42A27DB-BD31-4B8C-83A1-F6EECF244321}">
                <p14:modId xmlns:p14="http://schemas.microsoft.com/office/powerpoint/2010/main" val="2949736745"/>
              </p:ext>
            </p:extLst>
          </p:nvPr>
        </p:nvGraphicFramePr>
        <p:xfrm>
          <a:off x="1763609" y="2636889"/>
          <a:ext cx="6300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8 Rectángulo"/>
          <p:cNvSpPr/>
          <p:nvPr/>
        </p:nvSpPr>
        <p:spPr>
          <a:xfrm>
            <a:off x="971550" y="404813"/>
            <a:ext cx="4560864"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Resultados obtenidos</a:t>
            </a:r>
            <a:endParaRPr lang="es-AR" sz="4000" dirty="0">
              <a:solidFill>
                <a:schemeClr val="bg1"/>
              </a:solidFill>
              <a:latin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4"/>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subTitle" idx="1"/>
          </p:nvPr>
        </p:nvSpPr>
        <p:spPr>
          <a:xfrm>
            <a:off x="755650" y="4437140"/>
            <a:ext cx="8208960" cy="1960250"/>
          </a:xfrm>
        </p:spPr>
        <p:txBody>
          <a:bodyPr>
            <a:noAutofit/>
          </a:bodyPr>
          <a:lstStyle/>
          <a:p>
            <a:pPr algn="l" fontAlgn="auto">
              <a:spcBef>
                <a:spcPts val="580"/>
              </a:spcBef>
              <a:spcAft>
                <a:spcPts val="0"/>
              </a:spcAft>
              <a:buFont typeface="Wingdings 2"/>
              <a:buNone/>
              <a:defRPr/>
            </a:pPr>
            <a:r>
              <a:rPr lang="es-ES" sz="1800" b="1" u="sng" dirty="0" smtClean="0">
                <a:solidFill>
                  <a:schemeClr val="bg1"/>
                </a:solidFill>
                <a:latin typeface="Arial" panose="020B0604020202020204" pitchFamily="34" charset="0"/>
                <a:cs typeface="Arial" panose="020B0604020202020204" pitchFamily="34" charset="0"/>
              </a:rPr>
              <a:t>Equipo de Investigación:</a:t>
            </a:r>
          </a:p>
          <a:p>
            <a:pPr algn="l" fontAlgn="auto">
              <a:spcBef>
                <a:spcPts val="580"/>
              </a:spcBef>
              <a:spcAft>
                <a:spcPts val="0"/>
              </a:spcAft>
              <a:buFont typeface="Wingdings 2"/>
              <a:buNone/>
              <a:defRPr/>
            </a:pPr>
            <a:r>
              <a:rPr lang="es-ES" sz="1800" b="1" dirty="0" smtClean="0">
                <a:solidFill>
                  <a:schemeClr val="bg1"/>
                </a:solidFill>
                <a:latin typeface="Arial" panose="020B0604020202020204" pitchFamily="34" charset="0"/>
                <a:cs typeface="Arial" panose="020B0604020202020204" pitchFamily="34" charset="0"/>
              </a:rPr>
              <a:t>Centro de Mediación</a:t>
            </a:r>
            <a:r>
              <a:rPr lang="es-ES" sz="1800" dirty="0" smtClean="0">
                <a:solidFill>
                  <a:schemeClr val="bg1"/>
                </a:solidFill>
                <a:latin typeface="Arial" panose="020B0604020202020204" pitchFamily="34" charset="0"/>
                <a:cs typeface="Arial" panose="020B0604020202020204" pitchFamily="34" charset="0"/>
              </a:rPr>
              <a:t>: Alicia G. de la Fé, Stella Maris Margetic, Patricia C. Mazzeo, Nélida B. Reggiardo, Silvina C. Russo</a:t>
            </a:r>
            <a:r>
              <a:rPr lang="es-ES" sz="1800" dirty="0">
                <a:solidFill>
                  <a:schemeClr val="bg1"/>
                </a:solidFill>
                <a:latin typeface="Arial" panose="020B0604020202020204" pitchFamily="34" charset="0"/>
                <a:cs typeface="Arial" panose="020B0604020202020204" pitchFamily="34" charset="0"/>
              </a:rPr>
              <a:t> </a:t>
            </a:r>
            <a:r>
              <a:rPr lang="es-ES" sz="1800" dirty="0" smtClean="0">
                <a:solidFill>
                  <a:schemeClr val="bg1"/>
                </a:solidFill>
                <a:latin typeface="Arial" panose="020B0604020202020204" pitchFamily="34" charset="0"/>
                <a:cs typeface="Arial" panose="020B0604020202020204" pitchFamily="34" charset="0"/>
              </a:rPr>
              <a:t>y Cuerpo de Abogados Mediadores del Centro de Mediación.</a:t>
            </a:r>
          </a:p>
          <a:p>
            <a:pPr algn="l" fontAlgn="auto">
              <a:spcBef>
                <a:spcPts val="580"/>
              </a:spcBef>
              <a:spcAft>
                <a:spcPts val="0"/>
              </a:spcAft>
              <a:buFont typeface="Wingdings 2"/>
              <a:buNone/>
              <a:defRPr/>
            </a:pPr>
            <a:r>
              <a:rPr lang="es-ES" sz="1800" b="1" dirty="0" smtClean="0">
                <a:solidFill>
                  <a:schemeClr val="bg1"/>
                </a:solidFill>
                <a:latin typeface="Arial" panose="020B0604020202020204" pitchFamily="34" charset="0"/>
                <a:cs typeface="Arial" panose="020B0604020202020204" pitchFamily="34" charset="0"/>
              </a:rPr>
              <a:t>Dirección de Estadísticas</a:t>
            </a:r>
            <a:r>
              <a:rPr lang="es-ES" sz="1800" dirty="0" smtClean="0">
                <a:solidFill>
                  <a:schemeClr val="bg1"/>
                </a:solidFill>
                <a:latin typeface="Arial" panose="020B0604020202020204" pitchFamily="34" charset="0"/>
                <a:cs typeface="Arial" panose="020B0604020202020204" pitchFamily="34" charset="0"/>
              </a:rPr>
              <a:t>: M. Valeria Quiroga, Alejandra Sánchez.</a:t>
            </a:r>
          </a:p>
          <a:p>
            <a:pPr algn="l" fontAlgn="auto">
              <a:spcBef>
                <a:spcPts val="580"/>
              </a:spcBef>
              <a:spcAft>
                <a:spcPts val="0"/>
              </a:spcAft>
              <a:buFont typeface="Wingdings 2"/>
              <a:buNone/>
              <a:defRPr/>
            </a:pPr>
            <a:endParaRPr lang="es-ES" sz="1800" dirty="0" smtClean="0">
              <a:solidFill>
                <a:schemeClr val="bg1"/>
              </a:solidFill>
              <a:latin typeface="Arial" panose="020B0604020202020204" pitchFamily="34" charset="0"/>
              <a:cs typeface="Arial" panose="020B0604020202020204" pitchFamily="34" charset="0"/>
            </a:endParaRPr>
          </a:p>
          <a:p>
            <a:pPr algn="l" fontAlgn="auto">
              <a:spcBef>
                <a:spcPts val="580"/>
              </a:spcBef>
              <a:spcAft>
                <a:spcPts val="0"/>
              </a:spcAft>
              <a:buFont typeface="Wingdings 2"/>
              <a:buNone/>
              <a:defRPr/>
            </a:pPr>
            <a:endParaRPr lang="es-ES" sz="1800" dirty="0" smtClean="0">
              <a:solidFill>
                <a:schemeClr val="bg1"/>
              </a:solidFill>
              <a:latin typeface="Arial" panose="020B0604020202020204" pitchFamily="34" charset="0"/>
              <a:cs typeface="Arial" panose="020B0604020202020204" pitchFamily="34" charset="0"/>
            </a:endParaRPr>
          </a:p>
          <a:p>
            <a:pPr algn="l" fontAlgn="auto">
              <a:spcBef>
                <a:spcPts val="580"/>
              </a:spcBef>
              <a:spcAft>
                <a:spcPts val="0"/>
              </a:spcAft>
              <a:buFont typeface="Wingdings 2"/>
              <a:buNone/>
              <a:defRPr/>
            </a:pPr>
            <a:endParaRPr lang="es-ES" sz="1800" dirty="0">
              <a:solidFill>
                <a:schemeClr val="bg1"/>
              </a:solidFill>
              <a:latin typeface="Arial" panose="020B0604020202020204" pitchFamily="34" charset="0"/>
              <a:cs typeface="Arial" panose="020B0604020202020204" pitchFamily="34" charset="0"/>
            </a:endParaRPr>
          </a:p>
        </p:txBody>
      </p:sp>
      <p:sp>
        <p:nvSpPr>
          <p:cNvPr id="4" name="3 Título"/>
          <p:cNvSpPr>
            <a:spLocks noGrp="1"/>
          </p:cNvSpPr>
          <p:nvPr>
            <p:ph type="ctrTitle"/>
          </p:nvPr>
        </p:nvSpPr>
        <p:spPr/>
        <p:txBody>
          <a:bodyPr>
            <a:normAutofit fontScale="90000"/>
          </a:bodyPr>
          <a:lstStyle/>
          <a:p>
            <a:pPr algn="ctr" fontAlgn="auto">
              <a:spcAft>
                <a:spcPts val="0"/>
              </a:spcAft>
              <a:defRPr/>
            </a:pPr>
            <a:r>
              <a:rPr lang="es-A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Mediación con familias atravesadas por situaciones de violencia</a:t>
            </a:r>
            <a:br>
              <a:rPr lang="es-A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A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A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A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AR"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Ensayando desde el campo una aproximación teórica</a:t>
            </a:r>
            <a:endParaRPr lang="es-AR"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1 Marcador de número de diapositiva"/>
          <p:cNvSpPr>
            <a:spLocks noGrp="1"/>
          </p:cNvSpPr>
          <p:nvPr>
            <p:ph type="sldNum" sz="quarter" idx="12"/>
          </p:nvPr>
        </p:nvSpPr>
        <p:spPr/>
        <p:txBody>
          <a:bodyPr/>
          <a:lstStyle/>
          <a:p>
            <a:pPr>
              <a:defRPr/>
            </a:pPr>
            <a:fld id="{40E50ECC-F463-45C6-ACEE-1FD5E6AF585D}" type="slidenum">
              <a:rPr lang="es-ES" smtClean="0"/>
              <a:pPr>
                <a:defRPr/>
              </a:pPr>
              <a:t>3</a:t>
            </a:fld>
            <a:endParaRPr lang="es-ES" dirty="0"/>
          </a:p>
        </p:txBody>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40E50ECC-F463-45C6-ACEE-1FD5E6AF585D}" type="slidenum">
              <a:rPr lang="es-ES" smtClean="0"/>
              <a:pPr/>
              <a:t>30</a:t>
            </a:fld>
            <a:endParaRPr lang="es-ES" dirty="0"/>
          </a:p>
        </p:txBody>
      </p:sp>
      <p:sp>
        <p:nvSpPr>
          <p:cNvPr id="3" name="2 Rectángulo"/>
          <p:cNvSpPr/>
          <p:nvPr/>
        </p:nvSpPr>
        <p:spPr>
          <a:xfrm>
            <a:off x="969575" y="1562648"/>
            <a:ext cx="5976830" cy="369332"/>
          </a:xfrm>
          <a:prstGeom prst="rect">
            <a:avLst/>
          </a:prstGeom>
        </p:spPr>
        <p:txBody>
          <a:bodyPr wrap="square">
            <a:spAutoFit/>
          </a:bodyPr>
          <a:lstStyle/>
          <a:p>
            <a:pPr fontAlgn="auto">
              <a:spcBef>
                <a:spcPts val="580"/>
              </a:spcBef>
              <a:spcAft>
                <a:spcPts val="0"/>
              </a:spcAft>
              <a:buClr>
                <a:schemeClr val="bg1"/>
              </a:buClr>
              <a:buFont typeface="Wingdings" pitchFamily="2" charset="2"/>
              <a:buChar char="ü"/>
              <a:defRPr/>
            </a:pPr>
            <a:r>
              <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la frecuencia de la violencia no sea crónica</a:t>
            </a:r>
          </a:p>
        </p:txBody>
      </p:sp>
      <p:graphicFrame>
        <p:nvGraphicFramePr>
          <p:cNvPr id="9" name="8 Gráfico" title="Resultados de Audiencias"/>
          <p:cNvGraphicFramePr/>
          <p:nvPr>
            <p:extLst>
              <p:ext uri="{D42A27DB-BD31-4B8C-83A1-F6EECF244321}">
                <p14:modId xmlns:p14="http://schemas.microsoft.com/office/powerpoint/2010/main" val="188725788"/>
              </p:ext>
            </p:extLst>
          </p:nvPr>
        </p:nvGraphicFramePr>
        <p:xfrm>
          <a:off x="1763610" y="2420860"/>
          <a:ext cx="6300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7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0E50ECC-F463-45C6-ACEE-1FD5E6AF585D}" type="slidenum">
              <a:rPr lang="es-ES" smtClean="0"/>
              <a:pPr/>
              <a:t>31</a:t>
            </a:fld>
            <a:endParaRPr lang="es-ES" dirty="0"/>
          </a:p>
        </p:txBody>
      </p:sp>
      <p:sp>
        <p:nvSpPr>
          <p:cNvPr id="7" name="6 Rectángulo"/>
          <p:cNvSpPr/>
          <p:nvPr/>
        </p:nvSpPr>
        <p:spPr>
          <a:xfrm>
            <a:off x="900113" y="1557338"/>
            <a:ext cx="6534590" cy="369332"/>
          </a:xfrm>
          <a:prstGeom prst="rect">
            <a:avLst/>
          </a:prstGeom>
        </p:spPr>
        <p:txBody>
          <a:bodyPr wrap="square">
            <a:spAutoFit/>
          </a:bodyPr>
          <a:lstStyle/>
          <a:p>
            <a:pPr fontAlgn="auto">
              <a:spcBef>
                <a:spcPts val="580"/>
              </a:spcBef>
              <a:spcAft>
                <a:spcPts val="0"/>
              </a:spcAft>
              <a:buClr>
                <a:schemeClr val="bg1"/>
              </a:buClr>
              <a:buFont typeface="Wingdings" pitchFamily="2" charset="2"/>
              <a:buChar char="ü"/>
              <a:defRPr/>
            </a:pPr>
            <a:r>
              <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las partes tengan  capacidad de reflexión</a:t>
            </a:r>
          </a:p>
        </p:txBody>
      </p:sp>
      <p:graphicFrame>
        <p:nvGraphicFramePr>
          <p:cNvPr id="8" name="11 Gráfico"/>
          <p:cNvGraphicFramePr>
            <a:graphicFrameLocks/>
          </p:cNvGraphicFramePr>
          <p:nvPr>
            <p:extLst>
              <p:ext uri="{D42A27DB-BD31-4B8C-83A1-F6EECF244321}">
                <p14:modId xmlns:p14="http://schemas.microsoft.com/office/powerpoint/2010/main" val="2995316117"/>
              </p:ext>
            </p:extLst>
          </p:nvPr>
        </p:nvGraphicFramePr>
        <p:xfrm>
          <a:off x="819376" y="2132820"/>
          <a:ext cx="8176042" cy="4320600"/>
        </p:xfrm>
        <a:graphic>
          <a:graphicData uri="http://schemas.openxmlformats.org/drawingml/2006/chart">
            <c:chart xmlns:c="http://schemas.openxmlformats.org/drawingml/2006/chart" xmlns:r="http://schemas.openxmlformats.org/officeDocument/2006/relationships" r:id="rId3"/>
          </a:graphicData>
        </a:graphic>
      </p:graphicFrame>
      <p:sp>
        <p:nvSpPr>
          <p:cNvPr id="2" name="1 Elipse"/>
          <p:cNvSpPr/>
          <p:nvPr/>
        </p:nvSpPr>
        <p:spPr>
          <a:xfrm>
            <a:off x="5796170" y="2708900"/>
            <a:ext cx="1440200" cy="3312460"/>
          </a:xfrm>
          <a:prstGeom prst="ellipse">
            <a:avLst/>
          </a:prstGeom>
          <a:noFill/>
          <a:ln w="28575">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 name="2 Abrir llave"/>
          <p:cNvSpPr/>
          <p:nvPr/>
        </p:nvSpPr>
        <p:spPr>
          <a:xfrm>
            <a:off x="1260163" y="2852920"/>
            <a:ext cx="287417" cy="1440200"/>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AR" dirty="0"/>
          </a:p>
        </p:txBody>
      </p:sp>
      <p:sp>
        <p:nvSpPr>
          <p:cNvPr id="10" name="9 Abrir llave"/>
          <p:cNvSpPr/>
          <p:nvPr/>
        </p:nvSpPr>
        <p:spPr>
          <a:xfrm>
            <a:off x="1260163" y="4581160"/>
            <a:ext cx="287417" cy="1440200"/>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AR" dirty="0"/>
          </a:p>
        </p:txBody>
      </p:sp>
      <p:sp>
        <p:nvSpPr>
          <p:cNvPr id="23" name="22 CuadroTexto"/>
          <p:cNvSpPr txBox="1"/>
          <p:nvPr/>
        </p:nvSpPr>
        <p:spPr>
          <a:xfrm>
            <a:off x="971550" y="2741462"/>
            <a:ext cx="164526" cy="1477328"/>
          </a:xfrm>
          <a:prstGeom prst="rect">
            <a:avLst/>
          </a:prstGeom>
          <a:noFill/>
        </p:spPr>
        <p:txBody>
          <a:bodyPr wrap="square" rtlCol="0">
            <a:spAutoFit/>
          </a:bodyPr>
          <a:lstStyle/>
          <a:p>
            <a:r>
              <a:rPr lang="es-AR" sz="1000" b="1" dirty="0" smtClean="0">
                <a:solidFill>
                  <a:schemeClr val="bg1"/>
                </a:solidFill>
              </a:rPr>
              <a:t>Requerido</a:t>
            </a:r>
            <a:endParaRPr lang="es-AR" sz="1000" b="1" dirty="0">
              <a:solidFill>
                <a:schemeClr val="bg1"/>
              </a:solidFill>
            </a:endParaRPr>
          </a:p>
        </p:txBody>
      </p:sp>
      <p:sp>
        <p:nvSpPr>
          <p:cNvPr id="24" name="23 CuadroTexto"/>
          <p:cNvSpPr txBox="1"/>
          <p:nvPr/>
        </p:nvSpPr>
        <p:spPr>
          <a:xfrm>
            <a:off x="1028061" y="4485652"/>
            <a:ext cx="216030" cy="1631216"/>
          </a:xfrm>
          <a:prstGeom prst="rect">
            <a:avLst/>
          </a:prstGeom>
          <a:noFill/>
        </p:spPr>
        <p:txBody>
          <a:bodyPr wrap="square" rtlCol="0">
            <a:spAutoFit/>
          </a:bodyPr>
          <a:lstStyle/>
          <a:p>
            <a:r>
              <a:rPr lang="es-AR" sz="1000" b="1" dirty="0" smtClean="0">
                <a:solidFill>
                  <a:schemeClr val="bg1"/>
                </a:solidFill>
              </a:rPr>
              <a:t>Requirente</a:t>
            </a:r>
            <a:endParaRPr lang="es-AR" sz="1000" b="1" dirty="0">
              <a:solidFill>
                <a:schemeClr val="bg1"/>
              </a:solidFill>
            </a:endParaRPr>
          </a:p>
        </p:txBody>
      </p:sp>
      <p:sp>
        <p:nvSpPr>
          <p:cNvPr id="12" name="11 Rectángulo"/>
          <p:cNvSpPr/>
          <p:nvPr/>
        </p:nvSpPr>
        <p:spPr>
          <a:xfrm>
            <a:off x="7556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3300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1" nodeType="clickEffect">
                                  <p:stCondLst>
                                    <p:cond delay="0"/>
                                  </p:stCondLst>
                                  <p:iterate type="lt">
                                    <p:tmPct val="4000"/>
                                  </p:iterate>
                                  <p:childTnLst>
                                    <p:set>
                                      <p:cBhvr override="childStyle">
                                        <p:cTn id="6" dur="500" fill="hold"/>
                                        <p:tgtEl>
                                          <p:spTgt spid="7"/>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Graphic spid="8" grpId="0">
        <p:bldAsOne/>
      </p:bldGraphic>
      <p:bldP spid="2" grpId="0" animBg="1"/>
      <p:bldP spid="3" grpId="0" animBg="1"/>
      <p:bldP spid="10" grpId="0" animBg="1"/>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0E50ECC-F463-45C6-ACEE-1FD5E6AF585D}" type="slidenum">
              <a:rPr lang="es-ES" smtClean="0"/>
              <a:pPr/>
              <a:t>32</a:t>
            </a:fld>
            <a:endParaRPr lang="es-ES" dirty="0"/>
          </a:p>
        </p:txBody>
      </p:sp>
      <p:sp>
        <p:nvSpPr>
          <p:cNvPr id="5" name="4 Rectángulo"/>
          <p:cNvSpPr/>
          <p:nvPr/>
        </p:nvSpPr>
        <p:spPr>
          <a:xfrm>
            <a:off x="863863" y="1565268"/>
            <a:ext cx="6534590" cy="369332"/>
          </a:xfrm>
          <a:prstGeom prst="rect">
            <a:avLst/>
          </a:prstGeom>
        </p:spPr>
        <p:txBody>
          <a:bodyPr wrap="square">
            <a:spAutoFit/>
          </a:bodyPr>
          <a:lstStyle/>
          <a:p>
            <a:pPr fontAlgn="auto">
              <a:spcBef>
                <a:spcPts val="580"/>
              </a:spcBef>
              <a:spcAft>
                <a:spcPts val="0"/>
              </a:spcAft>
              <a:buClr>
                <a:schemeClr val="bg1"/>
              </a:buClr>
              <a:buFont typeface="Wingdings" pitchFamily="2" charset="2"/>
              <a:buChar char="ü"/>
              <a:defRPr/>
            </a:pPr>
            <a:r>
              <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las partes tengan  </a:t>
            </a:r>
            <a:r>
              <a:rPr lang="es-E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voluntad de cambio</a:t>
            </a:r>
            <a:endPar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9" name="12 Gráfico"/>
          <p:cNvGraphicFramePr>
            <a:graphicFrameLocks/>
          </p:cNvGraphicFramePr>
          <p:nvPr>
            <p:extLst>
              <p:ext uri="{D42A27DB-BD31-4B8C-83A1-F6EECF244321}">
                <p14:modId xmlns:p14="http://schemas.microsoft.com/office/powerpoint/2010/main" val="2049938566"/>
              </p:ext>
            </p:extLst>
          </p:nvPr>
        </p:nvGraphicFramePr>
        <p:xfrm>
          <a:off x="834825" y="2132452"/>
          <a:ext cx="7984715"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6 Elipse"/>
          <p:cNvSpPr/>
          <p:nvPr/>
        </p:nvSpPr>
        <p:spPr>
          <a:xfrm>
            <a:off x="5940190" y="2852920"/>
            <a:ext cx="1458263" cy="3168440"/>
          </a:xfrm>
          <a:prstGeom prst="ellipse">
            <a:avLst/>
          </a:prstGeom>
          <a:noFill/>
          <a:ln w="28575">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7 Rectángulo"/>
          <p:cNvSpPr/>
          <p:nvPr/>
        </p:nvSpPr>
        <p:spPr>
          <a:xfrm>
            <a:off x="834825" y="396336"/>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
        <p:nvSpPr>
          <p:cNvPr id="21" name="20 CuadroTexto"/>
          <p:cNvSpPr txBox="1"/>
          <p:nvPr/>
        </p:nvSpPr>
        <p:spPr>
          <a:xfrm flipH="1">
            <a:off x="971549" y="2815124"/>
            <a:ext cx="162459" cy="1477328"/>
          </a:xfrm>
          <a:prstGeom prst="rect">
            <a:avLst/>
          </a:prstGeom>
          <a:noFill/>
        </p:spPr>
        <p:txBody>
          <a:bodyPr wrap="square" rtlCol="0">
            <a:spAutoFit/>
          </a:bodyPr>
          <a:lstStyle/>
          <a:p>
            <a:r>
              <a:rPr lang="es-AR" sz="1000" b="1" dirty="0" smtClean="0">
                <a:solidFill>
                  <a:schemeClr val="bg1"/>
                </a:solidFill>
              </a:rPr>
              <a:t>Requerido</a:t>
            </a:r>
            <a:endParaRPr lang="es-AR" sz="1000" b="1" dirty="0">
              <a:solidFill>
                <a:schemeClr val="bg1"/>
              </a:solidFill>
            </a:endParaRPr>
          </a:p>
        </p:txBody>
      </p:sp>
    </p:spTree>
    <p:extLst>
      <p:ext uri="{BB962C8B-B14F-4D97-AF65-F5344CB8AC3E}">
        <p14:creationId xmlns:p14="http://schemas.microsoft.com/office/powerpoint/2010/main" val="108464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p:bldAsOne/>
      </p:bldGraphic>
      <p:bldP spid="7" grpId="0" animBg="1"/>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0E50ECC-F463-45C6-ACEE-1FD5E6AF585D}" type="slidenum">
              <a:rPr lang="es-ES" smtClean="0"/>
              <a:pPr/>
              <a:t>33</a:t>
            </a:fld>
            <a:endParaRPr lang="es-ES" dirty="0"/>
          </a:p>
        </p:txBody>
      </p:sp>
      <p:sp>
        <p:nvSpPr>
          <p:cNvPr id="5" name="4 Rectángulo"/>
          <p:cNvSpPr/>
          <p:nvPr/>
        </p:nvSpPr>
        <p:spPr>
          <a:xfrm>
            <a:off x="908102" y="1700760"/>
            <a:ext cx="6040227" cy="369332"/>
          </a:xfrm>
          <a:prstGeom prst="rect">
            <a:avLst/>
          </a:prstGeom>
        </p:spPr>
        <p:txBody>
          <a:bodyPr wrap="square">
            <a:spAutoFit/>
          </a:bodyPr>
          <a:lstStyle/>
          <a:p>
            <a:pPr fontAlgn="auto">
              <a:spcBef>
                <a:spcPts val="580"/>
              </a:spcBef>
              <a:spcAft>
                <a:spcPts val="0"/>
              </a:spcAft>
              <a:buClr>
                <a:schemeClr val="bg1"/>
              </a:buClr>
              <a:buFont typeface="Wingdings" pitchFamily="2" charset="2"/>
              <a:buChar char="ü"/>
              <a:defRPr/>
            </a:pPr>
            <a:r>
              <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las partes estén  asesoradas legalmente</a:t>
            </a:r>
          </a:p>
        </p:txBody>
      </p:sp>
      <p:graphicFrame>
        <p:nvGraphicFramePr>
          <p:cNvPr id="7" name="14 Gráfico"/>
          <p:cNvGraphicFramePr>
            <a:graphicFrameLocks/>
          </p:cNvGraphicFramePr>
          <p:nvPr>
            <p:extLst>
              <p:ext uri="{D42A27DB-BD31-4B8C-83A1-F6EECF244321}">
                <p14:modId xmlns:p14="http://schemas.microsoft.com/office/powerpoint/2010/main" val="3107210976"/>
              </p:ext>
            </p:extLst>
          </p:nvPr>
        </p:nvGraphicFramePr>
        <p:xfrm>
          <a:off x="1187530" y="2564880"/>
          <a:ext cx="7560000" cy="3600500"/>
        </p:xfrm>
        <a:graphic>
          <a:graphicData uri="http://schemas.openxmlformats.org/drawingml/2006/chart">
            <c:chart xmlns:c="http://schemas.openxmlformats.org/drawingml/2006/chart" xmlns:r="http://schemas.openxmlformats.org/officeDocument/2006/relationships" r:id="rId3"/>
          </a:graphicData>
        </a:graphic>
      </p:graphicFrame>
      <p:sp>
        <p:nvSpPr>
          <p:cNvPr id="9" name="8 Rectángulo"/>
          <p:cNvSpPr/>
          <p:nvPr/>
        </p:nvSpPr>
        <p:spPr>
          <a:xfrm>
            <a:off x="814127" y="332570"/>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4299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0E50ECC-F463-45C6-ACEE-1FD5E6AF585D}" type="slidenum">
              <a:rPr lang="es-ES" smtClean="0"/>
              <a:pPr/>
              <a:t>34</a:t>
            </a:fld>
            <a:endParaRPr lang="es-ES" dirty="0"/>
          </a:p>
        </p:txBody>
      </p:sp>
      <p:graphicFrame>
        <p:nvGraphicFramePr>
          <p:cNvPr id="23554" name="3 Marcador de contenido"/>
          <p:cNvGraphicFramePr>
            <a:graphicFrameLocks noGrp="1"/>
          </p:cNvGraphicFramePr>
          <p:nvPr>
            <p:ph sz="quarter" idx="4294967295"/>
            <p:extLst>
              <p:ext uri="{D42A27DB-BD31-4B8C-83A1-F6EECF244321}">
                <p14:modId xmlns:p14="http://schemas.microsoft.com/office/powerpoint/2010/main" val="1109405100"/>
              </p:ext>
            </p:extLst>
          </p:nvPr>
        </p:nvGraphicFramePr>
        <p:xfrm>
          <a:off x="802752" y="1844780"/>
          <a:ext cx="7993060" cy="4464620"/>
        </p:xfrm>
        <a:graphic>
          <a:graphicData uri="http://schemas.openxmlformats.org/presentationml/2006/ole">
            <mc:AlternateContent xmlns:mc="http://schemas.openxmlformats.org/markup-compatibility/2006">
              <mc:Choice xmlns:v="urn:schemas-microsoft-com:vml" Requires="v">
                <p:oleObj spid="_x0000_s23793" name="Hoja de cálculo" r:id="rId5" imgW="7448646" imgH="4067280" progId="Excel.Sheet.8">
                  <p:embed/>
                </p:oleObj>
              </mc:Choice>
              <mc:Fallback>
                <p:oleObj name="Hoja de cálculo" r:id="rId5" imgW="7448646" imgH="4067280" progId="Excel.Sheet.8">
                  <p:embed/>
                  <p:pic>
                    <p:nvPicPr>
                      <p:cNvPr id="0" name="3 Marcador de contenido"/>
                      <p:cNvPicPr>
                        <a:picLocks noGrp="1" noChangeArrowheads="1"/>
                      </p:cNvPicPr>
                      <p:nvPr/>
                    </p:nvPicPr>
                    <p:blipFill>
                      <a:blip r:embed="rId6"/>
                      <a:srcRect/>
                      <a:stretch>
                        <a:fillRect/>
                      </a:stretch>
                    </p:blipFill>
                    <p:spPr bwMode="auto">
                      <a:xfrm>
                        <a:off x="802752" y="1844780"/>
                        <a:ext cx="7993060" cy="4464620"/>
                      </a:xfrm>
                      <a:prstGeom prst="rect">
                        <a:avLst/>
                      </a:prstGeom>
                      <a:noFill/>
                      <a:extLst/>
                    </p:spPr>
                  </p:pic>
                </p:oleObj>
              </mc:Fallback>
            </mc:AlternateContent>
          </a:graphicData>
        </a:graphic>
      </p:graphicFrame>
      <p:sp>
        <p:nvSpPr>
          <p:cNvPr id="5" name="4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35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0E50ECC-F463-45C6-ACEE-1FD5E6AF585D}" type="slidenum">
              <a:rPr lang="es-ES" smtClean="0"/>
              <a:pPr/>
              <a:t>35</a:t>
            </a:fld>
            <a:endParaRPr lang="es-ES" dirty="0"/>
          </a:p>
        </p:txBody>
      </p:sp>
      <p:graphicFrame>
        <p:nvGraphicFramePr>
          <p:cNvPr id="22530" name="3 Marcador de contenido"/>
          <p:cNvGraphicFramePr>
            <a:graphicFrameLocks noGrp="1"/>
          </p:cNvGraphicFramePr>
          <p:nvPr>
            <p:ph sz="quarter" idx="4294967295"/>
            <p:extLst>
              <p:ext uri="{D42A27DB-BD31-4B8C-83A1-F6EECF244321}">
                <p14:modId xmlns:p14="http://schemas.microsoft.com/office/powerpoint/2010/main" val="500674088"/>
              </p:ext>
            </p:extLst>
          </p:nvPr>
        </p:nvGraphicFramePr>
        <p:xfrm>
          <a:off x="755650" y="2348850"/>
          <a:ext cx="4178487" cy="3059113"/>
        </p:xfrm>
        <a:graphic>
          <a:graphicData uri="http://schemas.openxmlformats.org/presentationml/2006/ole">
            <mc:AlternateContent xmlns:mc="http://schemas.openxmlformats.org/markup-compatibility/2006">
              <mc:Choice xmlns:v="urn:schemas-microsoft-com:vml" Requires="v">
                <p:oleObj spid="_x0000_s22835" name="Hoja de cálculo" r:id="rId5" imgW="3848044" imgH="3028860" progId="Excel.Sheet.8">
                  <p:embed/>
                </p:oleObj>
              </mc:Choice>
              <mc:Fallback>
                <p:oleObj name="Hoja de cálculo" r:id="rId5" imgW="3848044" imgH="3028860" progId="Excel.Sheet.8">
                  <p:embed/>
                  <p:pic>
                    <p:nvPicPr>
                      <p:cNvPr id="0" name="3 Marcador de contenido"/>
                      <p:cNvPicPr>
                        <a:picLocks noGrp="1" noChangeArrowheads="1"/>
                      </p:cNvPicPr>
                      <p:nvPr/>
                    </p:nvPicPr>
                    <p:blipFill>
                      <a:blip r:embed="rId6"/>
                      <a:srcRect/>
                      <a:stretch>
                        <a:fillRect/>
                      </a:stretch>
                    </p:blipFill>
                    <p:spPr bwMode="auto">
                      <a:xfrm>
                        <a:off x="755650" y="2348850"/>
                        <a:ext cx="4178487" cy="3059113"/>
                      </a:xfrm>
                      <a:prstGeom prst="rect">
                        <a:avLst/>
                      </a:prstGeom>
                      <a:noFill/>
                      <a:extLst/>
                    </p:spPr>
                  </p:pic>
                </p:oleObj>
              </mc:Fallback>
            </mc:AlternateContent>
          </a:graphicData>
        </a:graphic>
      </p:graphicFrame>
      <p:graphicFrame>
        <p:nvGraphicFramePr>
          <p:cNvPr id="7" name="23 Gráfico" title="Resultados de Audiencias"/>
          <p:cNvGraphicFramePr>
            <a:graphicFrameLocks/>
          </p:cNvGraphicFramePr>
          <p:nvPr>
            <p:extLst>
              <p:ext uri="{D42A27DB-BD31-4B8C-83A1-F6EECF244321}">
                <p14:modId xmlns:p14="http://schemas.microsoft.com/office/powerpoint/2010/main" val="3208083126"/>
              </p:ext>
            </p:extLst>
          </p:nvPr>
        </p:nvGraphicFramePr>
        <p:xfrm>
          <a:off x="4860040" y="2420860"/>
          <a:ext cx="4283960" cy="3204020"/>
        </p:xfrm>
        <a:graphic>
          <a:graphicData uri="http://schemas.openxmlformats.org/drawingml/2006/chart">
            <c:chart xmlns:c="http://schemas.openxmlformats.org/drawingml/2006/chart" xmlns:r="http://schemas.openxmlformats.org/officeDocument/2006/relationships" r:id="rId7"/>
          </a:graphicData>
        </a:graphic>
      </p:graphicFrame>
      <p:sp>
        <p:nvSpPr>
          <p:cNvPr id="6" name="5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2530" grpId="0"/>
      <p:bldGraphic spid="7"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a:graphicFrameLocks/>
          </p:cNvGraphicFramePr>
          <p:nvPr>
            <p:extLst>
              <p:ext uri="{D42A27DB-BD31-4B8C-83A1-F6EECF244321}">
                <p14:modId xmlns:p14="http://schemas.microsoft.com/office/powerpoint/2010/main" val="2883664738"/>
              </p:ext>
            </p:extLst>
          </p:nvPr>
        </p:nvGraphicFramePr>
        <p:xfrm>
          <a:off x="971500" y="1001713"/>
          <a:ext cx="378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4 Gráfico"/>
          <p:cNvGraphicFramePr>
            <a:graphicFrameLocks/>
          </p:cNvGraphicFramePr>
          <p:nvPr>
            <p:extLst>
              <p:ext uri="{D42A27DB-BD31-4B8C-83A1-F6EECF244321}">
                <p14:modId xmlns:p14="http://schemas.microsoft.com/office/powerpoint/2010/main" val="2237927062"/>
              </p:ext>
            </p:extLst>
          </p:nvPr>
        </p:nvGraphicFramePr>
        <p:xfrm>
          <a:off x="5004060" y="3861060"/>
          <a:ext cx="378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5 Gráfico"/>
          <p:cNvGraphicFramePr>
            <a:graphicFrameLocks/>
          </p:cNvGraphicFramePr>
          <p:nvPr>
            <p:extLst>
              <p:ext uri="{D42A27DB-BD31-4B8C-83A1-F6EECF244321}">
                <p14:modId xmlns:p14="http://schemas.microsoft.com/office/powerpoint/2010/main" val="112186439"/>
              </p:ext>
            </p:extLst>
          </p:nvPr>
        </p:nvGraphicFramePr>
        <p:xfrm>
          <a:off x="971500" y="3861059"/>
          <a:ext cx="3780000"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6 Gráfico"/>
          <p:cNvGraphicFramePr>
            <a:graphicFrameLocks/>
          </p:cNvGraphicFramePr>
          <p:nvPr>
            <p:extLst>
              <p:ext uri="{D42A27DB-BD31-4B8C-83A1-F6EECF244321}">
                <p14:modId xmlns:p14="http://schemas.microsoft.com/office/powerpoint/2010/main" val="696114130"/>
              </p:ext>
            </p:extLst>
          </p:nvPr>
        </p:nvGraphicFramePr>
        <p:xfrm>
          <a:off x="5026025" y="1001713"/>
          <a:ext cx="3780000" cy="2520000"/>
        </p:xfrm>
        <a:graphic>
          <a:graphicData uri="http://schemas.openxmlformats.org/drawingml/2006/chart">
            <c:chart xmlns:c="http://schemas.openxmlformats.org/drawingml/2006/chart" xmlns:r="http://schemas.openxmlformats.org/officeDocument/2006/relationships" r:id="rId6"/>
          </a:graphicData>
        </a:graphic>
      </p:graphicFrame>
      <p:sp>
        <p:nvSpPr>
          <p:cNvPr id="2" name="1 Marcador de número de diapositiva"/>
          <p:cNvSpPr>
            <a:spLocks noGrp="1"/>
          </p:cNvSpPr>
          <p:nvPr>
            <p:ph type="sldNum" sz="quarter" idx="12"/>
          </p:nvPr>
        </p:nvSpPr>
        <p:spPr/>
        <p:txBody>
          <a:bodyPr/>
          <a:lstStyle/>
          <a:p>
            <a:fld id="{40E50ECC-F463-45C6-ACEE-1FD5E6AF585D}" type="slidenum">
              <a:rPr lang="es-ES" smtClean="0"/>
              <a:pPr/>
              <a:t>36</a:t>
            </a:fld>
            <a:endParaRPr lang="es-ES" dirty="0"/>
          </a:p>
        </p:txBody>
      </p:sp>
      <p:sp>
        <p:nvSpPr>
          <p:cNvPr id="9" name="8 Rectángulo"/>
          <p:cNvSpPr/>
          <p:nvPr/>
        </p:nvSpPr>
        <p:spPr>
          <a:xfrm>
            <a:off x="928274" y="50870"/>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Graphic spid="5" grpId="0">
        <p:bldAsOne/>
      </p:bldGraphic>
      <p:bldGraphic spid="5" grpId="1">
        <p:bldAsOne/>
      </p:bldGraphic>
      <p:bldGraphic spid="6" grpId="0">
        <p:bldAsOne/>
      </p:bldGraphic>
      <p:bldGraphic spid="7"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0E50ECC-F463-45C6-ACEE-1FD5E6AF585D}" type="slidenum">
              <a:rPr lang="es-ES" smtClean="0"/>
              <a:pPr/>
              <a:t>37</a:t>
            </a:fld>
            <a:endParaRPr lang="es-ES" dirty="0"/>
          </a:p>
        </p:txBody>
      </p:sp>
      <p:graphicFrame>
        <p:nvGraphicFramePr>
          <p:cNvPr id="5" name="31 Gráfico" title="Resultados de Audiencias"/>
          <p:cNvGraphicFramePr>
            <a:graphicFrameLocks/>
          </p:cNvGraphicFramePr>
          <p:nvPr>
            <p:extLst>
              <p:ext uri="{D42A27DB-BD31-4B8C-83A1-F6EECF244321}">
                <p14:modId xmlns:p14="http://schemas.microsoft.com/office/powerpoint/2010/main" val="3602739165"/>
              </p:ext>
            </p:extLst>
          </p:nvPr>
        </p:nvGraphicFramePr>
        <p:xfrm>
          <a:off x="1907630" y="2276840"/>
          <a:ext cx="6120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15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267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Gráfico" title="Resultados de Audiencias"/>
          <p:cNvGraphicFramePr/>
          <p:nvPr>
            <p:extLst>
              <p:ext uri="{D42A27DB-BD31-4B8C-83A1-F6EECF244321}">
                <p14:modId xmlns:p14="http://schemas.microsoft.com/office/powerpoint/2010/main" val="1519809723"/>
              </p:ext>
            </p:extLst>
          </p:nvPr>
        </p:nvGraphicFramePr>
        <p:xfrm>
          <a:off x="900113" y="1988800"/>
          <a:ext cx="396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title="Resultados de Audiencias"/>
          <p:cNvGraphicFramePr/>
          <p:nvPr>
            <p:extLst>
              <p:ext uri="{D42A27DB-BD31-4B8C-83A1-F6EECF244321}">
                <p14:modId xmlns:p14="http://schemas.microsoft.com/office/powerpoint/2010/main" val="196353498"/>
              </p:ext>
            </p:extLst>
          </p:nvPr>
        </p:nvGraphicFramePr>
        <p:xfrm>
          <a:off x="5076070" y="1916790"/>
          <a:ext cx="3888540" cy="252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1 Marcador de número de diapositiva"/>
          <p:cNvSpPr>
            <a:spLocks noGrp="1"/>
          </p:cNvSpPr>
          <p:nvPr>
            <p:ph type="sldNum" sz="quarter" idx="12"/>
          </p:nvPr>
        </p:nvSpPr>
        <p:spPr/>
        <p:txBody>
          <a:bodyPr/>
          <a:lstStyle/>
          <a:p>
            <a:fld id="{40E50ECC-F463-45C6-ACEE-1FD5E6AF585D}" type="slidenum">
              <a:rPr lang="es-ES" smtClean="0"/>
              <a:pPr/>
              <a:t>38</a:t>
            </a:fld>
            <a:endParaRPr lang="es-ES" dirty="0"/>
          </a:p>
        </p:txBody>
      </p:sp>
      <p:sp>
        <p:nvSpPr>
          <p:cNvPr id="8" name="7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grpId="0" nodeType="clickEffect">
                                  <p:stCondLst>
                                    <p:cond delay="0"/>
                                  </p:stCondLst>
                                  <p:childTnLst>
                                    <p:set>
                                      <p:cBhvr rctx="PPT">
                                        <p:cTn id="10" dur="indefinite"/>
                                        <p:tgtEl>
                                          <p:spTgt spid="5"/>
                                        </p:tgtEl>
                                        <p:attrNameLst>
                                          <p:attrName>style.opacity</p:attrName>
                                        </p:attrNameLst>
                                      </p:cBhvr>
                                      <p:to>
                                        <p:strVal val="0.5"/>
                                      </p:to>
                                    </p:set>
                                    <p:animEffect filter="image" prLst="opacity: 0.5">
                                      <p:cBhvr rctx="IE">
                                        <p:cTn id="11" dur="indefinite"/>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Graphic spid="6" grpId="1">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Gráfico"/>
          <p:cNvGraphicFramePr>
            <a:graphicFrameLocks/>
          </p:cNvGraphicFramePr>
          <p:nvPr>
            <p:extLst>
              <p:ext uri="{D42A27DB-BD31-4B8C-83A1-F6EECF244321}">
                <p14:modId xmlns:p14="http://schemas.microsoft.com/office/powerpoint/2010/main" val="3755508052"/>
              </p:ext>
            </p:extLst>
          </p:nvPr>
        </p:nvGraphicFramePr>
        <p:xfrm>
          <a:off x="930457" y="1391510"/>
          <a:ext cx="3858400" cy="241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5 Gráfico"/>
          <p:cNvGraphicFramePr>
            <a:graphicFrameLocks/>
          </p:cNvGraphicFramePr>
          <p:nvPr>
            <p:extLst>
              <p:ext uri="{D42A27DB-BD31-4B8C-83A1-F6EECF244321}">
                <p14:modId xmlns:p14="http://schemas.microsoft.com/office/powerpoint/2010/main" val="2568733771"/>
              </p:ext>
            </p:extLst>
          </p:nvPr>
        </p:nvGraphicFramePr>
        <p:xfrm>
          <a:off x="5054860" y="1391510"/>
          <a:ext cx="3858400" cy="2418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604" name="6 Gráfico"/>
          <p:cNvGraphicFramePr>
            <a:graphicFrameLocks/>
          </p:cNvGraphicFramePr>
          <p:nvPr>
            <p:extLst>
              <p:ext uri="{D42A27DB-BD31-4B8C-83A1-F6EECF244321}">
                <p14:modId xmlns:p14="http://schemas.microsoft.com/office/powerpoint/2010/main" val="3761346935"/>
              </p:ext>
            </p:extLst>
          </p:nvPr>
        </p:nvGraphicFramePr>
        <p:xfrm>
          <a:off x="884238" y="4005263"/>
          <a:ext cx="3956050" cy="2338387"/>
        </p:xfrm>
        <a:graphic>
          <a:graphicData uri="http://schemas.openxmlformats.org/presentationml/2006/ole">
            <mc:AlternateContent xmlns:mc="http://schemas.openxmlformats.org/markup-compatibility/2006">
              <mc:Choice xmlns:v="urn:schemas-microsoft-com:vml" Requires="v">
                <p:oleObj spid="_x0000_s26148" name="Hoja de cálculo" r:id="rId7" imgW="4124390" imgH="2248020" progId="Excel.Sheet.8">
                  <p:embed/>
                </p:oleObj>
              </mc:Choice>
              <mc:Fallback>
                <p:oleObj name="Hoja de cálculo" r:id="rId7" imgW="4124390" imgH="2248020" progId="Excel.Sheet.8">
                  <p:embed/>
                  <p:pic>
                    <p:nvPicPr>
                      <p:cNvPr id="0" name="6 Gráfico"/>
                      <p:cNvPicPr>
                        <a:picLocks noChangeArrowheads="1"/>
                      </p:cNvPicPr>
                      <p:nvPr/>
                    </p:nvPicPr>
                    <p:blipFill>
                      <a:blip r:embed="rId8"/>
                      <a:srcRect/>
                      <a:stretch>
                        <a:fillRect/>
                      </a:stretch>
                    </p:blipFill>
                    <p:spPr bwMode="auto">
                      <a:xfrm>
                        <a:off x="884238" y="4005263"/>
                        <a:ext cx="3956050" cy="2338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7 Gráfico"/>
          <p:cNvGraphicFramePr>
            <a:graphicFrameLocks/>
          </p:cNvGraphicFramePr>
          <p:nvPr>
            <p:extLst>
              <p:ext uri="{D42A27DB-BD31-4B8C-83A1-F6EECF244321}">
                <p14:modId xmlns:p14="http://schemas.microsoft.com/office/powerpoint/2010/main" val="3045280846"/>
              </p:ext>
            </p:extLst>
          </p:nvPr>
        </p:nvGraphicFramePr>
        <p:xfrm>
          <a:off x="5002213" y="4005263"/>
          <a:ext cx="3965575" cy="2341562"/>
        </p:xfrm>
        <a:graphic>
          <a:graphicData uri="http://schemas.openxmlformats.org/presentationml/2006/ole">
            <mc:AlternateContent xmlns:mc="http://schemas.openxmlformats.org/markup-compatibility/2006">
              <mc:Choice xmlns:v="urn:schemas-microsoft-com:vml" Requires="v">
                <p:oleObj spid="_x0000_s26149" name="Hoja de cálculo" r:id="rId10" imgW="3876678" imgH="2190780" progId="Excel.Sheet.8">
                  <p:embed/>
                </p:oleObj>
              </mc:Choice>
              <mc:Fallback>
                <p:oleObj name="Hoja de cálculo" r:id="rId10" imgW="3876678" imgH="2190780" progId="Excel.Sheet.8">
                  <p:embed/>
                  <p:pic>
                    <p:nvPicPr>
                      <p:cNvPr id="0" name="7 Gráfico"/>
                      <p:cNvPicPr>
                        <a:picLocks noChangeArrowheads="1"/>
                      </p:cNvPicPr>
                      <p:nvPr/>
                    </p:nvPicPr>
                    <p:blipFill>
                      <a:blip r:embed="rId11"/>
                      <a:srcRect/>
                      <a:stretch>
                        <a:fillRect/>
                      </a:stretch>
                    </p:blipFill>
                    <p:spPr bwMode="auto">
                      <a:xfrm>
                        <a:off x="5002213" y="4005263"/>
                        <a:ext cx="3965575" cy="2341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1 Marcador de número de diapositiva"/>
          <p:cNvSpPr>
            <a:spLocks noGrp="1"/>
          </p:cNvSpPr>
          <p:nvPr>
            <p:ph type="sldNum" sz="quarter" idx="12"/>
          </p:nvPr>
        </p:nvSpPr>
        <p:spPr/>
        <p:txBody>
          <a:bodyPr/>
          <a:lstStyle/>
          <a:p>
            <a:fld id="{40E50ECC-F463-45C6-ACEE-1FD5E6AF585D}" type="slidenum">
              <a:rPr lang="es-ES" smtClean="0"/>
              <a:pPr/>
              <a:t>39</a:t>
            </a:fld>
            <a:endParaRPr lang="es-ES" dirty="0"/>
          </a:p>
        </p:txBody>
      </p:sp>
      <p:sp>
        <p:nvSpPr>
          <p:cNvPr id="8" name="7 Rectángulo"/>
          <p:cNvSpPr/>
          <p:nvPr/>
        </p:nvSpPr>
        <p:spPr>
          <a:xfrm>
            <a:off x="971550" y="404813"/>
            <a:ext cx="4560864"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Resultados obtenidos</a:t>
            </a:r>
            <a:endParaRPr lang="es-AR" sz="4000" dirty="0">
              <a:solidFill>
                <a:schemeClr val="bg1"/>
              </a:solidFill>
              <a:latin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1" nodeType="clickEffect">
                                  <p:stCondLst>
                                    <p:cond delay="0"/>
                                  </p:stCondLst>
                                  <p:childTnLst>
                                    <p:set>
                                      <p:cBhvr rctx="PPT">
                                        <p:cTn id="14" dur="indefinite"/>
                                        <p:tgtEl>
                                          <p:spTgt spid="4"/>
                                        </p:tgtEl>
                                        <p:attrNameLst>
                                          <p:attrName>style.opacity</p:attrName>
                                        </p:attrNameLst>
                                      </p:cBhvr>
                                      <p:to>
                                        <p:strVal val="0.5"/>
                                      </p:to>
                                    </p:set>
                                    <p:animEffect filter="image" prLst="opacity: 0.5">
                                      <p:cBhvr rctx="IE">
                                        <p:cTn id="15" dur="indefinite"/>
                                        <p:tgtEl>
                                          <p:spTgt spid="4"/>
                                        </p:tgtEl>
                                      </p:cBhvr>
                                    </p:animEffect>
                                  </p:childTnLst>
                                </p:cTn>
                              </p:par>
                              <p:par>
                                <p:cTn id="16" presetID="9" presetClass="emph" presetSubtype="0" nodeType="withEffect">
                                  <p:stCondLst>
                                    <p:cond delay="0"/>
                                  </p:stCondLst>
                                  <p:childTnLst>
                                    <p:set>
                                      <p:cBhvr rctx="PPT">
                                        <p:cTn id="17" dur="indefinite"/>
                                        <p:tgtEl>
                                          <p:spTgt spid="25604"/>
                                        </p:tgtEl>
                                        <p:attrNameLst>
                                          <p:attrName>style.opacity</p:attrName>
                                        </p:attrNameLst>
                                      </p:cBhvr>
                                      <p:to>
                                        <p:strVal val="0.5"/>
                                      </p:to>
                                    </p:set>
                                    <p:animEffect filter="image" prLst="opacity: 0.5">
                                      <p:cBhvr rctx="IE">
                                        <p:cTn id="18" dur="indefinite"/>
                                        <p:tgtEl>
                                          <p:spTgt spid="2560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Graphic spid="3" grpId="0">
        <p:bldAsOne/>
      </p:bldGraphic>
      <p:bldOleChart spid="256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650" y="2132820"/>
            <a:ext cx="8208960" cy="3384470"/>
          </a:xfrm>
        </p:spPr>
        <p:txBody>
          <a:bodyPr/>
          <a:lstStyle/>
          <a:p>
            <a:pPr lvl="0"/>
            <a:r>
              <a:rPr lang="es-ES"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Presentación de  resultados de la investigación  realizada entre  </a:t>
            </a:r>
            <a:r>
              <a:rPr lang="es-ES" sz="3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Octubre de 2010 y  </a:t>
            </a:r>
            <a:r>
              <a:rPr lang="es-ES" sz="36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Julio </a:t>
            </a:r>
            <a:r>
              <a:rPr lang="es-ES" sz="3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es-ES" sz="36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2015</a:t>
            </a:r>
            <a:r>
              <a:rPr lang="es-ES" sz="3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ES" sz="3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s-AR" sz="3600" dirty="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4</a:t>
            </a:fld>
            <a:endParaRPr lang="es-ES" dirty="0"/>
          </a:p>
        </p:txBody>
      </p:sp>
      <p:sp>
        <p:nvSpPr>
          <p:cNvPr id="6" name="Rectangle 4"/>
          <p:cNvSpPr>
            <a:spLocks noChangeArrowheads="1"/>
          </p:cNvSpPr>
          <p:nvPr/>
        </p:nvSpPr>
        <p:spPr bwMode="auto">
          <a:xfrm>
            <a:off x="-36640" y="-27480"/>
            <a:ext cx="9180640" cy="1125538"/>
          </a:xfrm>
          <a:prstGeom prst="rect">
            <a:avLst/>
          </a:prstGeom>
          <a:solidFill>
            <a:srgbClr val="AB0634"/>
          </a:solidFill>
          <a:ln w="9525">
            <a:noFill/>
            <a:miter lim="800000"/>
            <a:headEnd/>
            <a:tailEnd/>
          </a:ln>
        </p:spPr>
        <p:txBody>
          <a:bodyPr wrap="none" anchor="ctr"/>
          <a:lstStyle/>
          <a:p>
            <a:endParaRPr lang="es-AR" altLang="es-AR" dirty="0"/>
          </a:p>
        </p:txBody>
      </p:sp>
      <p:pic>
        <p:nvPicPr>
          <p:cNvPr id="7" name="Picture 5" descr="logoPPT"/>
          <p:cNvPicPr>
            <a:picLocks noChangeAspect="1" noChangeArrowheads="1"/>
          </p:cNvPicPr>
          <p:nvPr/>
        </p:nvPicPr>
        <p:blipFill>
          <a:blip r:embed="rId3"/>
          <a:srcRect/>
          <a:stretch>
            <a:fillRect/>
          </a:stretch>
        </p:blipFill>
        <p:spPr bwMode="auto">
          <a:xfrm>
            <a:off x="250825" y="188913"/>
            <a:ext cx="5283200" cy="814387"/>
          </a:xfrm>
          <a:prstGeom prst="rect">
            <a:avLst/>
          </a:prstGeom>
          <a:noFill/>
          <a:ln w="9525">
            <a:noFill/>
            <a:miter lim="800000"/>
            <a:headEnd/>
            <a:tailEnd/>
          </a:ln>
        </p:spPr>
      </p:pic>
    </p:spTree>
    <p:extLst>
      <p:ext uri="{BB962C8B-B14F-4D97-AF65-F5344CB8AC3E}">
        <p14:creationId xmlns:p14="http://schemas.microsoft.com/office/powerpoint/2010/main" val="999961940"/>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0E50ECC-F463-45C6-ACEE-1FD5E6AF585D}" type="slidenum">
              <a:rPr lang="es-ES" smtClean="0"/>
              <a:pPr/>
              <a:t>40</a:t>
            </a:fld>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1222768502"/>
              </p:ext>
            </p:extLst>
          </p:nvPr>
        </p:nvGraphicFramePr>
        <p:xfrm>
          <a:off x="2699740" y="1268700"/>
          <a:ext cx="4536630" cy="1800225"/>
        </p:xfrm>
        <a:graphic>
          <a:graphicData uri="http://schemas.openxmlformats.org/drawingml/2006/table">
            <a:tbl>
              <a:tblPr>
                <a:tableStyleId>{5C22544A-7EE6-4342-B048-85BDC9FD1C3A}</a:tableStyleId>
              </a:tblPr>
              <a:tblGrid>
                <a:gridCol w="2192274"/>
                <a:gridCol w="544106"/>
                <a:gridCol w="864120"/>
                <a:gridCol w="936130"/>
              </a:tblGrid>
              <a:tr h="200025">
                <a:tc>
                  <a:txBody>
                    <a:bodyPr/>
                    <a:lstStyle/>
                    <a:p>
                      <a:pPr algn="l" fontAlgn="ct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gridSpan="2">
                  <a:txBody>
                    <a:bodyPr/>
                    <a:lstStyle/>
                    <a:p>
                      <a:pPr algn="ctr" fontAlgn="ctr"/>
                      <a:r>
                        <a:rPr lang="es-AR" sz="1200" u="none" strike="noStrike" dirty="0">
                          <a:effectLst/>
                          <a:latin typeface="Arial" panose="020B0604020202020204" pitchFamily="34" charset="0"/>
                          <a:cs typeface="Arial" panose="020B0604020202020204" pitchFamily="34" charset="0"/>
                        </a:rPr>
                        <a:t>Respuestas</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hMerge="1">
                  <a:txBody>
                    <a:bodyPr/>
                    <a:lstStyle/>
                    <a:p>
                      <a:endParaRPr lang="es-AR"/>
                    </a:p>
                  </a:txBody>
                  <a:tcPr/>
                </a:tc>
                <a:tc rowSpan="2">
                  <a:txBody>
                    <a:bodyPr/>
                    <a:lstStyle/>
                    <a:p>
                      <a:pPr algn="ctr" fontAlgn="ctr"/>
                      <a:r>
                        <a:rPr lang="es-AR" sz="1200" u="none" strike="noStrike" dirty="0">
                          <a:effectLst/>
                          <a:latin typeface="Arial" panose="020B0604020202020204" pitchFamily="34" charset="0"/>
                          <a:cs typeface="Arial" panose="020B0604020202020204" pitchFamily="34" charset="0"/>
                        </a:rPr>
                        <a:t>Porcentaje de casos</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00025">
                <a:tc>
                  <a:txBody>
                    <a:bodyPr/>
                    <a:lstStyle/>
                    <a:p>
                      <a:pPr algn="l" fontAlgn="ctr"/>
                      <a:r>
                        <a:rPr lang="es-AR" sz="1200" u="none" strike="noStrike" dirty="0">
                          <a:effectLst/>
                          <a:latin typeface="Arial" panose="020B0604020202020204" pitchFamily="34" charset="0"/>
                          <a:cs typeface="Arial" panose="020B0604020202020204" pitchFamily="34" charset="0"/>
                        </a:rPr>
                        <a:t>Tipos de violencia</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ctr" fontAlgn="ctr"/>
                      <a:r>
                        <a:rPr lang="es-AR" sz="1200" u="none" strike="noStrike" dirty="0">
                          <a:effectLst/>
                          <a:latin typeface="Arial" panose="020B0604020202020204" pitchFamily="34" charset="0"/>
                          <a:cs typeface="Arial" panose="020B0604020202020204" pitchFamily="34" charset="0"/>
                        </a:rPr>
                        <a:t>N</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ctr" fontAlgn="ctr"/>
                      <a:r>
                        <a:rPr lang="es-AR" sz="1200" u="none" strike="noStrike" dirty="0">
                          <a:effectLst/>
                          <a:latin typeface="Arial" panose="020B0604020202020204" pitchFamily="34" charset="0"/>
                          <a:cs typeface="Arial" panose="020B0604020202020204" pitchFamily="34" charset="0"/>
                        </a:rPr>
                        <a:t>Porcentaje</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vMerge="1">
                  <a:txBody>
                    <a:bodyPr/>
                    <a:lstStyle/>
                    <a:p>
                      <a:endParaRPr lang="es-AR"/>
                    </a:p>
                  </a:txBody>
                  <a:tcPr/>
                </a:tc>
              </a:tr>
              <a:tr h="200025">
                <a:tc>
                  <a:txBody>
                    <a:bodyPr/>
                    <a:lstStyle/>
                    <a:p>
                      <a:pPr algn="l" fontAlgn="ctr"/>
                      <a:r>
                        <a:rPr lang="es-AR" sz="1200" u="none" strike="noStrike" dirty="0">
                          <a:effectLst/>
                          <a:latin typeface="Arial" panose="020B0604020202020204" pitchFamily="34" charset="0"/>
                          <a:cs typeface="Arial" panose="020B0604020202020204" pitchFamily="34" charset="0"/>
                        </a:rPr>
                        <a:t>Violencia Física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52</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23,60%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34,00%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00025">
                <a:tc>
                  <a:txBody>
                    <a:bodyPr/>
                    <a:lstStyle/>
                    <a:p>
                      <a:pPr algn="l" fontAlgn="ctr"/>
                      <a:r>
                        <a:rPr lang="es-AR" sz="1200" u="none" strike="noStrike" dirty="0">
                          <a:effectLst/>
                          <a:latin typeface="Arial" panose="020B0604020202020204" pitchFamily="34" charset="0"/>
                          <a:cs typeface="Arial" panose="020B0604020202020204" pitchFamily="34" charset="0"/>
                        </a:rPr>
                        <a:t>Violencia Sexual</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4</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1,80%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2,60%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00025">
                <a:tc>
                  <a:txBody>
                    <a:bodyPr/>
                    <a:lstStyle/>
                    <a:p>
                      <a:pPr algn="l" fontAlgn="ctr"/>
                      <a:r>
                        <a:rPr lang="es-AR" sz="1200" u="none" strike="noStrike" dirty="0">
                          <a:effectLst/>
                          <a:latin typeface="Arial" panose="020B0604020202020204" pitchFamily="34" charset="0"/>
                          <a:cs typeface="Arial" panose="020B0604020202020204" pitchFamily="34" charset="0"/>
                        </a:rPr>
                        <a:t>Violencia Psicoemocional</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138</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62,70%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90,20%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00025">
                <a:tc>
                  <a:txBody>
                    <a:bodyPr/>
                    <a:lstStyle/>
                    <a:p>
                      <a:pPr algn="l" fontAlgn="ctr"/>
                      <a:r>
                        <a:rPr lang="es-AR" sz="1200" u="none" strike="noStrike" dirty="0">
                          <a:effectLst/>
                          <a:latin typeface="Arial" panose="020B0604020202020204" pitchFamily="34" charset="0"/>
                          <a:cs typeface="Arial" panose="020B0604020202020204" pitchFamily="34" charset="0"/>
                        </a:rPr>
                        <a:t>Represalia Económica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12</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5,50%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7,80%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00025">
                <a:tc>
                  <a:txBody>
                    <a:bodyPr/>
                    <a:lstStyle/>
                    <a:p>
                      <a:pPr algn="l" fontAlgn="ctr"/>
                      <a:r>
                        <a:rPr lang="es-AR" sz="1200" u="none" strike="noStrike" dirty="0">
                          <a:effectLst/>
                          <a:latin typeface="Arial" panose="020B0604020202020204" pitchFamily="34" charset="0"/>
                          <a:cs typeface="Arial" panose="020B0604020202020204" pitchFamily="34" charset="0"/>
                        </a:rPr>
                        <a:t>Abandono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12</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5,50%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7,80%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00025">
                <a:tc>
                  <a:txBody>
                    <a:bodyPr/>
                    <a:lstStyle/>
                    <a:p>
                      <a:pPr algn="l" fontAlgn="ctr"/>
                      <a:r>
                        <a:rPr lang="es-AR" sz="1200" u="none" strike="noStrike" dirty="0">
                          <a:effectLst/>
                          <a:latin typeface="Arial" panose="020B0604020202020204" pitchFamily="34" charset="0"/>
                          <a:cs typeface="Arial" panose="020B0604020202020204" pitchFamily="34" charset="0"/>
                        </a:rPr>
                        <a:t>Otra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2</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0,90%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1,30%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00025">
                <a:tc>
                  <a:txBody>
                    <a:bodyPr/>
                    <a:lstStyle/>
                    <a:p>
                      <a:pPr algn="l" fontAlgn="ctr"/>
                      <a:r>
                        <a:rPr lang="es-AR" sz="1200" u="none" strike="noStrike" dirty="0">
                          <a:effectLst/>
                          <a:latin typeface="Arial" panose="020B0604020202020204" pitchFamily="34" charset="0"/>
                          <a:cs typeface="Arial" panose="020B0604020202020204" pitchFamily="34" charset="0"/>
                        </a:rPr>
                        <a:t>Total</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220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100,00%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graphicFrame>
        <p:nvGraphicFramePr>
          <p:cNvPr id="7" name="44 Gráfico" title="Resultados de Audiencias"/>
          <p:cNvGraphicFramePr>
            <a:graphicFrameLocks/>
          </p:cNvGraphicFramePr>
          <p:nvPr>
            <p:extLst>
              <p:ext uri="{D42A27DB-BD31-4B8C-83A1-F6EECF244321}">
                <p14:modId xmlns:p14="http://schemas.microsoft.com/office/powerpoint/2010/main" val="1934253352"/>
              </p:ext>
            </p:extLst>
          </p:nvPr>
        </p:nvGraphicFramePr>
        <p:xfrm>
          <a:off x="251400" y="3504364"/>
          <a:ext cx="4067860" cy="2935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9 Gráfico"/>
          <p:cNvGraphicFramePr>
            <a:graphicFrameLocks/>
          </p:cNvGraphicFramePr>
          <p:nvPr>
            <p:extLst>
              <p:ext uri="{D42A27DB-BD31-4B8C-83A1-F6EECF244321}">
                <p14:modId xmlns:p14="http://schemas.microsoft.com/office/powerpoint/2010/main" val="1326811500"/>
              </p:ext>
            </p:extLst>
          </p:nvPr>
        </p:nvGraphicFramePr>
        <p:xfrm>
          <a:off x="4688988" y="3580005"/>
          <a:ext cx="4250490" cy="2952060"/>
        </p:xfrm>
        <a:graphic>
          <a:graphicData uri="http://schemas.openxmlformats.org/drawingml/2006/chart">
            <c:chart xmlns:c="http://schemas.openxmlformats.org/drawingml/2006/chart" xmlns:r="http://schemas.openxmlformats.org/officeDocument/2006/relationships" r:id="rId4"/>
          </a:graphicData>
        </a:graphic>
      </p:graphicFrame>
      <p:sp>
        <p:nvSpPr>
          <p:cNvPr id="10" name="9 Elipse"/>
          <p:cNvSpPr/>
          <p:nvPr/>
        </p:nvSpPr>
        <p:spPr>
          <a:xfrm>
            <a:off x="8247699" y="4971904"/>
            <a:ext cx="683460" cy="4079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10 Elipse"/>
          <p:cNvSpPr/>
          <p:nvPr/>
        </p:nvSpPr>
        <p:spPr>
          <a:xfrm>
            <a:off x="611450" y="4779839"/>
            <a:ext cx="1008140" cy="7921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8 Rectángulo"/>
          <p:cNvSpPr/>
          <p:nvPr/>
        </p:nvSpPr>
        <p:spPr>
          <a:xfrm>
            <a:off x="971550" y="404813"/>
            <a:ext cx="4560864"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Resultados obtenidos</a:t>
            </a:r>
            <a:endParaRPr lang="es-AR" sz="4000" dirty="0">
              <a:solidFill>
                <a:schemeClr val="bg1"/>
              </a:solidFill>
              <a:latin typeface="+mn-lt"/>
            </a:endParaRPr>
          </a:p>
        </p:txBody>
      </p:sp>
    </p:spTree>
    <p:extLst>
      <p:ext uri="{BB962C8B-B14F-4D97-AF65-F5344CB8AC3E}">
        <p14:creationId xmlns:p14="http://schemas.microsoft.com/office/powerpoint/2010/main" val="3635321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Gráfico" title="Resultados de Audiencias"/>
          <p:cNvGraphicFramePr/>
          <p:nvPr>
            <p:extLst>
              <p:ext uri="{D42A27DB-BD31-4B8C-83A1-F6EECF244321}">
                <p14:modId xmlns:p14="http://schemas.microsoft.com/office/powerpoint/2010/main" val="316839513"/>
              </p:ext>
            </p:extLst>
          </p:nvPr>
        </p:nvGraphicFramePr>
        <p:xfrm>
          <a:off x="1115520" y="1772770"/>
          <a:ext cx="7560000" cy="3888040"/>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2"/>
          </p:nvPr>
        </p:nvSpPr>
        <p:spPr/>
        <p:txBody>
          <a:bodyPr/>
          <a:lstStyle/>
          <a:p>
            <a:fld id="{40E50ECC-F463-45C6-ACEE-1FD5E6AF585D}" type="slidenum">
              <a:rPr lang="es-ES" smtClean="0"/>
              <a:pPr/>
              <a:t>41</a:t>
            </a:fld>
            <a:endParaRPr lang="es-ES" dirty="0"/>
          </a:p>
        </p:txBody>
      </p:sp>
      <p:sp>
        <p:nvSpPr>
          <p:cNvPr id="5" name="4 Rectángulo"/>
          <p:cNvSpPr/>
          <p:nvPr/>
        </p:nvSpPr>
        <p:spPr>
          <a:xfrm>
            <a:off x="971550" y="404813"/>
            <a:ext cx="4560864"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Resultados obtenidos</a:t>
            </a:r>
            <a:endParaRPr lang="es-AR" sz="4000" dirty="0">
              <a:solidFill>
                <a:schemeClr val="bg1"/>
              </a:solidFill>
              <a:latin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Subtítulo"/>
          <p:cNvSpPr>
            <a:spLocks noGrp="1"/>
          </p:cNvSpPr>
          <p:nvPr>
            <p:ph type="subTitle" idx="1"/>
          </p:nvPr>
        </p:nvSpPr>
        <p:spPr>
          <a:xfrm>
            <a:off x="1295400" y="2048237"/>
            <a:ext cx="6400800" cy="1763487"/>
          </a:xfrm>
        </p:spPr>
        <p:txBody>
          <a:bodyPr/>
          <a:lstStyle/>
          <a:p>
            <a:endParaRPr lang="es-AR" dirty="0"/>
          </a:p>
        </p:txBody>
      </p:sp>
      <p:sp>
        <p:nvSpPr>
          <p:cNvPr id="4" name="3 Marcador de número de diapositiva"/>
          <p:cNvSpPr>
            <a:spLocks noGrp="1"/>
          </p:cNvSpPr>
          <p:nvPr>
            <p:ph type="sldNum" sz="quarter" idx="12"/>
          </p:nvPr>
        </p:nvSpPr>
        <p:spPr/>
        <p:txBody>
          <a:bodyPr/>
          <a:lstStyle/>
          <a:p>
            <a:fld id="{40E50ECC-F463-45C6-ACEE-1FD5E6AF585D}" type="slidenum">
              <a:rPr lang="es-ES" smtClean="0"/>
              <a:pPr/>
              <a:t>42</a:t>
            </a:fld>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2346324754"/>
              </p:ext>
            </p:extLst>
          </p:nvPr>
        </p:nvGraphicFramePr>
        <p:xfrm>
          <a:off x="1115520" y="1628750"/>
          <a:ext cx="7777029" cy="3888544"/>
        </p:xfrm>
        <a:graphic>
          <a:graphicData uri="http://schemas.openxmlformats.org/drawingml/2006/table">
            <a:tbl>
              <a:tblPr>
                <a:tableStyleId>{5C22544A-7EE6-4342-B048-85BDC9FD1C3A}</a:tableStyleId>
              </a:tblPr>
              <a:tblGrid>
                <a:gridCol w="1428522"/>
                <a:gridCol w="1334719"/>
                <a:gridCol w="1334719"/>
                <a:gridCol w="1470768"/>
                <a:gridCol w="1470768"/>
                <a:gridCol w="737533"/>
              </a:tblGrid>
              <a:tr h="486068">
                <a:tc rowSpan="2" gridSpan="3">
                  <a:txBody>
                    <a:bodyPr/>
                    <a:lstStyle/>
                    <a:p>
                      <a:pPr algn="l">
                        <a:lnSpc>
                          <a:spcPct val="115000"/>
                        </a:lnSpc>
                        <a:spcAft>
                          <a:spcPts val="0"/>
                        </a:spcAft>
                      </a:pPr>
                      <a:r>
                        <a:rPr lang="es-AR" sz="1200" dirty="0" smtClean="0">
                          <a:effectLst/>
                          <a:latin typeface="Arial" panose="020B0604020202020204" pitchFamily="34" charset="0"/>
                          <a:cs typeface="Arial" panose="020B0604020202020204" pitchFamily="34" charset="0"/>
                        </a:rPr>
                        <a:t>Relación </a:t>
                      </a:r>
                      <a:r>
                        <a:rPr lang="es-AR" sz="1200" dirty="0">
                          <a:effectLst/>
                          <a:latin typeface="Arial" panose="020B0604020202020204" pitchFamily="34" charset="0"/>
                          <a:cs typeface="Arial" panose="020B0604020202020204" pitchFamily="34" charset="0"/>
                        </a:rPr>
                        <a:t>entre el control de la violencia y el resultado de la verificación de los acuerdos</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rowSpan="2" hMerge="1">
                  <a:txBody>
                    <a:bodyPr/>
                    <a:lstStyle/>
                    <a:p>
                      <a:endParaRPr lang="es-AR"/>
                    </a:p>
                  </a:txBody>
                  <a:tcPr/>
                </a:tc>
                <a:tc rowSpan="2" hMerge="1">
                  <a:txBody>
                    <a:bodyPr/>
                    <a:lstStyle/>
                    <a:p>
                      <a:endParaRPr lang="es-AR"/>
                    </a:p>
                  </a:txBody>
                  <a:tcPr/>
                </a:tc>
                <a:tc gridSpan="2">
                  <a:txBody>
                    <a:bodyPr/>
                    <a:lstStyle/>
                    <a:p>
                      <a:pPr marL="38100" marR="38100" algn="ctr">
                        <a:lnSpc>
                          <a:spcPts val="1600"/>
                        </a:lnSpc>
                        <a:spcAft>
                          <a:spcPts val="0"/>
                        </a:spcAft>
                      </a:pPr>
                      <a:r>
                        <a:rPr lang="es-AR" sz="1200" dirty="0">
                          <a:effectLst/>
                          <a:latin typeface="Arial" panose="020B0604020202020204" pitchFamily="34" charset="0"/>
                          <a:cs typeface="Arial" panose="020B0604020202020204" pitchFamily="34" charset="0"/>
                        </a:rPr>
                        <a:t>Resultado de la verificación de acuerdos</a:t>
                      </a:r>
                      <a:endParaRPr lang="es-AR" sz="1200" dirty="0">
                        <a:effectLst/>
                        <a:latin typeface="Arial" panose="020B0604020202020204" pitchFamily="34" charset="0"/>
                        <a:ea typeface="Times New Roman"/>
                        <a:cs typeface="Arial" panose="020B0604020202020204" pitchFamily="34" charset="0"/>
                      </a:endParaRPr>
                    </a:p>
                  </a:txBody>
                  <a:tcPr marL="0" marR="0" marT="0" marB="0" anchor="b"/>
                </a:tc>
                <a:tc hMerge="1">
                  <a:txBody>
                    <a:bodyPr/>
                    <a:lstStyle/>
                    <a:p>
                      <a:endParaRPr lang="es-AR"/>
                    </a:p>
                  </a:txBody>
                  <a:tcPr/>
                </a:tc>
                <a:tc rowSpan="2">
                  <a:txBody>
                    <a:bodyPr/>
                    <a:lstStyle/>
                    <a:p>
                      <a:pPr marL="38100" marR="38100" algn="ctr">
                        <a:lnSpc>
                          <a:spcPts val="1600"/>
                        </a:lnSpc>
                        <a:spcAft>
                          <a:spcPts val="0"/>
                        </a:spcAft>
                      </a:pPr>
                      <a:r>
                        <a:rPr lang="es-AR" sz="1200" dirty="0">
                          <a:effectLst/>
                          <a:latin typeface="Arial" panose="020B0604020202020204" pitchFamily="34" charset="0"/>
                          <a:cs typeface="Arial" panose="020B0604020202020204" pitchFamily="34" charset="0"/>
                        </a:rPr>
                        <a:t>Total</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486068">
                <a:tc gridSpan="3" vMerge="1">
                  <a:txBody>
                    <a:bodyPr/>
                    <a:lstStyle/>
                    <a:p>
                      <a:endParaRPr lang="es-AR"/>
                    </a:p>
                  </a:txBody>
                  <a:tcPr/>
                </a:tc>
                <a:tc hMerge="1" vMerge="1">
                  <a:txBody>
                    <a:bodyPr/>
                    <a:lstStyle/>
                    <a:p>
                      <a:endParaRPr lang="es-AR"/>
                    </a:p>
                  </a:txBody>
                  <a:tcPr/>
                </a:tc>
                <a:tc hMerge="1" vMerge="1">
                  <a:txBody>
                    <a:bodyPr/>
                    <a:lstStyle/>
                    <a:p>
                      <a:endParaRPr lang="es-AR"/>
                    </a:p>
                  </a:txBody>
                  <a:tcPr/>
                </a:tc>
                <a:tc>
                  <a:txBody>
                    <a:bodyPr/>
                    <a:lstStyle/>
                    <a:p>
                      <a:pPr marL="38100" marR="38100" algn="ctr">
                        <a:lnSpc>
                          <a:spcPts val="1600"/>
                        </a:lnSpc>
                        <a:spcAft>
                          <a:spcPts val="0"/>
                        </a:spcAft>
                      </a:pPr>
                      <a:r>
                        <a:rPr lang="es-AR" sz="1200" dirty="0">
                          <a:effectLst/>
                          <a:latin typeface="Arial" panose="020B0604020202020204" pitchFamily="34" charset="0"/>
                          <a:cs typeface="Arial" panose="020B0604020202020204" pitchFamily="34" charset="0"/>
                        </a:rPr>
                        <a:t>Cumplimiento</a:t>
                      </a:r>
                      <a:endParaRPr lang="es-AR" sz="12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marL="38100" marR="38100" algn="ctr">
                        <a:lnSpc>
                          <a:spcPts val="1600"/>
                        </a:lnSpc>
                        <a:spcAft>
                          <a:spcPts val="0"/>
                        </a:spcAft>
                      </a:pPr>
                      <a:r>
                        <a:rPr lang="es-AR" sz="1200" dirty="0">
                          <a:effectLst/>
                          <a:latin typeface="Arial" panose="020B0604020202020204" pitchFamily="34" charset="0"/>
                          <a:cs typeface="Arial" panose="020B0604020202020204" pitchFamily="34" charset="0"/>
                        </a:rPr>
                        <a:t>Incumplimiento</a:t>
                      </a:r>
                      <a:endParaRPr lang="es-AR" sz="1200" dirty="0">
                        <a:effectLst/>
                        <a:latin typeface="Arial" panose="020B0604020202020204" pitchFamily="34" charset="0"/>
                        <a:ea typeface="Times New Roman"/>
                        <a:cs typeface="Arial" panose="020B0604020202020204" pitchFamily="34" charset="0"/>
                      </a:endParaRPr>
                    </a:p>
                  </a:txBody>
                  <a:tcPr marL="0" marR="0" marT="0" marB="0" anchor="b"/>
                </a:tc>
                <a:tc vMerge="1">
                  <a:txBody>
                    <a:bodyPr/>
                    <a:lstStyle/>
                    <a:p>
                      <a:endParaRPr lang="es-AR"/>
                    </a:p>
                  </a:txBody>
                  <a:tcPr/>
                </a:tc>
              </a:tr>
              <a:tr h="486068">
                <a:tc rowSpan="4">
                  <a:txBody>
                    <a:bodyPr/>
                    <a:lstStyle/>
                    <a:p>
                      <a:pPr marL="38100" marR="38100" algn="l">
                        <a:lnSpc>
                          <a:spcPts val="1600"/>
                        </a:lnSpc>
                        <a:spcAft>
                          <a:spcPts val="0"/>
                        </a:spcAft>
                      </a:pPr>
                      <a:r>
                        <a:rPr lang="es-AR" sz="1200" dirty="0">
                          <a:effectLst/>
                          <a:latin typeface="Arial" panose="020B0604020202020204" pitchFamily="34" charset="0"/>
                          <a:cs typeface="Arial" panose="020B0604020202020204" pitchFamily="34" charset="0"/>
                        </a:rPr>
                        <a:t>¿Está controlada la violencia?</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rowSpan="2">
                  <a:txBody>
                    <a:bodyPr/>
                    <a:lstStyle/>
                    <a:p>
                      <a:pPr marL="38100" marR="38100" algn="l">
                        <a:lnSpc>
                          <a:spcPts val="1600"/>
                        </a:lnSpc>
                        <a:spcAft>
                          <a:spcPts val="0"/>
                        </a:spcAft>
                      </a:pPr>
                      <a:r>
                        <a:rPr lang="es-AR" sz="1200" dirty="0">
                          <a:effectLst/>
                          <a:latin typeface="Arial" panose="020B0604020202020204" pitchFamily="34" charset="0"/>
                          <a:cs typeface="Arial" panose="020B0604020202020204" pitchFamily="34" charset="0"/>
                        </a:rPr>
                        <a:t>No</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l">
                        <a:lnSpc>
                          <a:spcPts val="1600"/>
                        </a:lnSpc>
                        <a:spcAft>
                          <a:spcPts val="0"/>
                        </a:spcAft>
                      </a:pPr>
                      <a:r>
                        <a:rPr lang="es-AR" sz="1200" dirty="0">
                          <a:effectLst/>
                          <a:latin typeface="Arial" panose="020B0604020202020204" pitchFamily="34" charset="0"/>
                          <a:cs typeface="Arial" panose="020B0604020202020204" pitchFamily="34" charset="0"/>
                        </a:rPr>
                        <a:t>Recuento</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2</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486068">
                <a:tc vMerge="1">
                  <a:txBody>
                    <a:bodyPr/>
                    <a:lstStyle/>
                    <a:p>
                      <a:endParaRPr lang="es-AR"/>
                    </a:p>
                  </a:txBody>
                  <a:tcPr/>
                </a:tc>
                <a:tc vMerge="1">
                  <a:txBody>
                    <a:bodyPr/>
                    <a:lstStyle/>
                    <a:p>
                      <a:endParaRPr lang="es-AR"/>
                    </a:p>
                  </a:txBody>
                  <a:tcPr/>
                </a:tc>
                <a:tc>
                  <a:txBody>
                    <a:bodyPr/>
                    <a:lstStyle/>
                    <a:p>
                      <a:pPr marL="38100" marR="38100" algn="l">
                        <a:lnSpc>
                          <a:spcPts val="1600"/>
                        </a:lnSpc>
                        <a:spcAft>
                          <a:spcPts val="0"/>
                        </a:spcAft>
                      </a:pPr>
                      <a:r>
                        <a:rPr lang="es-AR" sz="1200" dirty="0">
                          <a:effectLst/>
                          <a:latin typeface="Arial" panose="020B0604020202020204" pitchFamily="34" charset="0"/>
                          <a:cs typeface="Arial" panose="020B0604020202020204" pitchFamily="34" charset="0"/>
                        </a:rPr>
                        <a:t>% del total</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0,8%</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0,8%</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1,6%</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486068">
                <a:tc vMerge="1">
                  <a:txBody>
                    <a:bodyPr/>
                    <a:lstStyle/>
                    <a:p>
                      <a:endParaRPr lang="es-AR"/>
                    </a:p>
                  </a:txBody>
                  <a:tcPr/>
                </a:tc>
                <a:tc rowSpan="2">
                  <a:txBody>
                    <a:bodyPr/>
                    <a:lstStyle/>
                    <a:p>
                      <a:pPr marL="38100" marR="38100" algn="l">
                        <a:lnSpc>
                          <a:spcPts val="1600"/>
                        </a:lnSpc>
                        <a:spcAft>
                          <a:spcPts val="0"/>
                        </a:spcAft>
                      </a:pPr>
                      <a:r>
                        <a:rPr lang="es-AR" sz="1200" dirty="0">
                          <a:effectLst/>
                          <a:latin typeface="Arial" panose="020B0604020202020204" pitchFamily="34" charset="0"/>
                          <a:cs typeface="Arial" panose="020B0604020202020204" pitchFamily="34" charset="0"/>
                        </a:rPr>
                        <a:t>Sí</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l">
                        <a:lnSpc>
                          <a:spcPts val="1600"/>
                        </a:lnSpc>
                        <a:spcAft>
                          <a:spcPts val="0"/>
                        </a:spcAft>
                      </a:pPr>
                      <a:r>
                        <a:rPr lang="es-AR" sz="1200" dirty="0">
                          <a:effectLst/>
                          <a:latin typeface="Arial" panose="020B0604020202020204" pitchFamily="34" charset="0"/>
                          <a:cs typeface="Arial" panose="020B0604020202020204" pitchFamily="34" charset="0"/>
                        </a:rPr>
                        <a:t>Recuento</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114</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9</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123</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486068">
                <a:tc vMerge="1">
                  <a:txBody>
                    <a:bodyPr/>
                    <a:lstStyle/>
                    <a:p>
                      <a:endParaRPr lang="es-AR"/>
                    </a:p>
                  </a:txBody>
                  <a:tcPr/>
                </a:tc>
                <a:tc vMerge="1">
                  <a:txBody>
                    <a:bodyPr/>
                    <a:lstStyle/>
                    <a:p>
                      <a:endParaRPr lang="es-AR"/>
                    </a:p>
                  </a:txBody>
                  <a:tcPr/>
                </a:tc>
                <a:tc>
                  <a:txBody>
                    <a:bodyPr/>
                    <a:lstStyle/>
                    <a:p>
                      <a:pPr marL="38100" marR="38100" algn="l">
                        <a:lnSpc>
                          <a:spcPts val="1600"/>
                        </a:lnSpc>
                        <a:spcAft>
                          <a:spcPts val="0"/>
                        </a:spcAft>
                      </a:pPr>
                      <a:r>
                        <a:rPr lang="es-AR" sz="1200" dirty="0">
                          <a:effectLst/>
                          <a:latin typeface="Arial" panose="020B0604020202020204" pitchFamily="34" charset="0"/>
                          <a:cs typeface="Arial" panose="020B0604020202020204" pitchFamily="34" charset="0"/>
                        </a:rPr>
                        <a:t>% del total</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91,2%</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7,2%</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98,4%</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486068">
                <a:tc rowSpan="2" gridSpan="2">
                  <a:txBody>
                    <a:bodyPr/>
                    <a:lstStyle/>
                    <a:p>
                      <a:pPr marL="38100" marR="38100" algn="l">
                        <a:lnSpc>
                          <a:spcPts val="1600"/>
                        </a:lnSpc>
                        <a:spcAft>
                          <a:spcPts val="0"/>
                        </a:spcAft>
                      </a:pPr>
                      <a:r>
                        <a:rPr lang="es-AR" sz="1200" dirty="0">
                          <a:effectLst/>
                          <a:latin typeface="Arial" panose="020B0604020202020204" pitchFamily="34" charset="0"/>
                          <a:cs typeface="Arial" panose="020B0604020202020204" pitchFamily="34" charset="0"/>
                        </a:rPr>
                        <a:t>Total</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rowSpan="2" hMerge="1">
                  <a:txBody>
                    <a:bodyPr/>
                    <a:lstStyle/>
                    <a:p>
                      <a:endParaRPr lang="es-AR"/>
                    </a:p>
                  </a:txBody>
                  <a:tcPr/>
                </a:tc>
                <a:tc>
                  <a:txBody>
                    <a:bodyPr/>
                    <a:lstStyle/>
                    <a:p>
                      <a:pPr marL="38100" marR="38100" algn="l">
                        <a:lnSpc>
                          <a:spcPts val="1600"/>
                        </a:lnSpc>
                        <a:spcAft>
                          <a:spcPts val="0"/>
                        </a:spcAft>
                      </a:pPr>
                      <a:r>
                        <a:rPr lang="es-AR" sz="1200" dirty="0">
                          <a:effectLst/>
                          <a:latin typeface="Arial" panose="020B0604020202020204" pitchFamily="34" charset="0"/>
                          <a:cs typeface="Arial" panose="020B0604020202020204" pitchFamily="34" charset="0"/>
                        </a:rPr>
                        <a:t>Recuento</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115</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10</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125</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486068">
                <a:tc gridSpan="2" vMerge="1">
                  <a:txBody>
                    <a:bodyPr/>
                    <a:lstStyle/>
                    <a:p>
                      <a:endParaRPr lang="es-AR"/>
                    </a:p>
                  </a:txBody>
                  <a:tcPr/>
                </a:tc>
                <a:tc hMerge="1" vMerge="1">
                  <a:txBody>
                    <a:bodyPr/>
                    <a:lstStyle/>
                    <a:p>
                      <a:endParaRPr lang="es-AR"/>
                    </a:p>
                  </a:txBody>
                  <a:tcPr/>
                </a:tc>
                <a:tc>
                  <a:txBody>
                    <a:bodyPr/>
                    <a:lstStyle/>
                    <a:p>
                      <a:pPr marL="38100" marR="38100" algn="l">
                        <a:lnSpc>
                          <a:spcPts val="1600"/>
                        </a:lnSpc>
                        <a:spcAft>
                          <a:spcPts val="0"/>
                        </a:spcAft>
                      </a:pPr>
                      <a:r>
                        <a:rPr lang="es-AR" sz="1200" dirty="0">
                          <a:effectLst/>
                          <a:latin typeface="Arial" panose="020B0604020202020204" pitchFamily="34" charset="0"/>
                          <a:cs typeface="Arial" panose="020B0604020202020204" pitchFamily="34" charset="0"/>
                        </a:rPr>
                        <a:t>% del total</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92,0%</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8,0%</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100,0%</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bl>
          </a:graphicData>
        </a:graphic>
      </p:graphicFrame>
      <p:sp>
        <p:nvSpPr>
          <p:cNvPr id="8" name="7 CuadroTexto"/>
          <p:cNvSpPr txBox="1"/>
          <p:nvPr/>
        </p:nvSpPr>
        <p:spPr>
          <a:xfrm>
            <a:off x="1147356" y="5661309"/>
            <a:ext cx="7705070" cy="646331"/>
          </a:xfrm>
          <a:prstGeom prst="rect">
            <a:avLst/>
          </a:prstGeom>
          <a:noFill/>
        </p:spPr>
        <p:txBody>
          <a:bodyPr wrap="square" rtlCol="0">
            <a:spAutoFit/>
          </a:bodyPr>
          <a:lstStyle/>
          <a:p>
            <a:r>
              <a:rPr lang="es-AR" dirty="0" smtClean="0">
                <a:solidFill>
                  <a:schemeClr val="accent5"/>
                </a:solidFill>
              </a:rPr>
              <a:t>No se verificó asociación entre el control de la violencia y el sostenimiento de los acuerdos. Hay independencia entre estas variables.</a:t>
            </a:r>
            <a:endParaRPr lang="es-AR" dirty="0">
              <a:solidFill>
                <a:schemeClr val="accent5"/>
              </a:solidFill>
            </a:endParaRPr>
          </a:p>
        </p:txBody>
      </p:sp>
      <p:sp>
        <p:nvSpPr>
          <p:cNvPr id="10" name="9 Elipse"/>
          <p:cNvSpPr/>
          <p:nvPr/>
        </p:nvSpPr>
        <p:spPr>
          <a:xfrm>
            <a:off x="7764095" y="2718260"/>
            <a:ext cx="576080" cy="317432"/>
          </a:xfrm>
          <a:prstGeom prst="ellipse">
            <a:avLst/>
          </a:prstGeom>
          <a:noFill/>
          <a:ln w="381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10 Elipse"/>
          <p:cNvSpPr/>
          <p:nvPr/>
        </p:nvSpPr>
        <p:spPr>
          <a:xfrm>
            <a:off x="6228230" y="2718260"/>
            <a:ext cx="576080" cy="317432"/>
          </a:xfrm>
          <a:prstGeom prst="ellipse">
            <a:avLst/>
          </a:prstGeom>
          <a:noFill/>
          <a:ln w="381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11 Elipse"/>
          <p:cNvSpPr/>
          <p:nvPr/>
        </p:nvSpPr>
        <p:spPr>
          <a:xfrm>
            <a:off x="1043510" y="2420860"/>
            <a:ext cx="1557351" cy="793580"/>
          </a:xfrm>
          <a:prstGeom prst="ellipse">
            <a:avLst/>
          </a:prstGeom>
          <a:noFill/>
          <a:ln w="381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3" name="12 Elipse"/>
          <p:cNvSpPr/>
          <p:nvPr/>
        </p:nvSpPr>
        <p:spPr>
          <a:xfrm>
            <a:off x="5171734" y="1665057"/>
            <a:ext cx="3072775" cy="594849"/>
          </a:xfrm>
          <a:prstGeom prst="ellipse">
            <a:avLst/>
          </a:prstGeom>
          <a:noFill/>
          <a:ln w="381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9" name="18 Rectángulo"/>
          <p:cNvSpPr/>
          <p:nvPr/>
        </p:nvSpPr>
        <p:spPr>
          <a:xfrm>
            <a:off x="971550" y="404813"/>
            <a:ext cx="4560864"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Resultados obtenidos</a:t>
            </a:r>
            <a:endParaRPr lang="es-AR" sz="4000" dirty="0">
              <a:solidFill>
                <a:schemeClr val="bg1"/>
              </a:solidFill>
              <a:latin typeface="+mn-lt"/>
            </a:endParaRPr>
          </a:p>
        </p:txBody>
      </p:sp>
    </p:spTree>
    <p:extLst>
      <p:ext uri="{BB962C8B-B14F-4D97-AF65-F5344CB8AC3E}">
        <p14:creationId xmlns:p14="http://schemas.microsoft.com/office/powerpoint/2010/main" val="3885429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Gráfico" title="Resultados de Audiencias"/>
          <p:cNvGraphicFramePr/>
          <p:nvPr>
            <p:extLst>
              <p:ext uri="{D42A27DB-BD31-4B8C-83A1-F6EECF244321}">
                <p14:modId xmlns:p14="http://schemas.microsoft.com/office/powerpoint/2010/main" val="3507809911"/>
              </p:ext>
            </p:extLst>
          </p:nvPr>
        </p:nvGraphicFramePr>
        <p:xfrm>
          <a:off x="926214" y="3645029"/>
          <a:ext cx="3959928"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title="Resultados de Audiencias"/>
          <p:cNvGraphicFramePr/>
          <p:nvPr>
            <p:extLst>
              <p:ext uri="{D42A27DB-BD31-4B8C-83A1-F6EECF244321}">
                <p14:modId xmlns:p14="http://schemas.microsoft.com/office/powerpoint/2010/main" val="2660669009"/>
              </p:ext>
            </p:extLst>
          </p:nvPr>
        </p:nvGraphicFramePr>
        <p:xfrm>
          <a:off x="5004060" y="3645030"/>
          <a:ext cx="396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6 Tabla"/>
          <p:cNvGraphicFramePr>
            <a:graphicFrameLocks noGrp="1"/>
          </p:cNvGraphicFramePr>
          <p:nvPr>
            <p:extLst>
              <p:ext uri="{D42A27DB-BD31-4B8C-83A1-F6EECF244321}">
                <p14:modId xmlns:p14="http://schemas.microsoft.com/office/powerpoint/2010/main" val="454151895"/>
              </p:ext>
            </p:extLst>
          </p:nvPr>
        </p:nvGraphicFramePr>
        <p:xfrm>
          <a:off x="1331550" y="1700760"/>
          <a:ext cx="3384471" cy="1656237"/>
        </p:xfrm>
        <a:graphic>
          <a:graphicData uri="http://schemas.openxmlformats.org/drawingml/2006/table">
            <a:tbl>
              <a:tblPr>
                <a:tableStyleId>{5C22544A-7EE6-4342-B048-85BDC9FD1C3A}</a:tableStyleId>
              </a:tblPr>
              <a:tblGrid>
                <a:gridCol w="904701"/>
                <a:gridCol w="826590"/>
                <a:gridCol w="826590"/>
                <a:gridCol w="826590"/>
              </a:tblGrid>
              <a:tr h="314067">
                <a:tc gridSpan="4">
                  <a:txBody>
                    <a:bodyPr/>
                    <a:lstStyle/>
                    <a:p>
                      <a:pPr algn="ctr" fontAlgn="b"/>
                      <a:r>
                        <a:rPr lang="es-AR" sz="1400" b="0" i="0" u="none" strike="noStrike" dirty="0" smtClean="0">
                          <a:solidFill>
                            <a:srgbClr val="000000"/>
                          </a:solidFill>
                          <a:effectLst/>
                          <a:latin typeface="Calibri"/>
                        </a:rPr>
                        <a:t>Cantidad de componentes</a:t>
                      </a:r>
                      <a:endParaRPr lang="es-AR" sz="1400" b="0" i="0" u="none" strike="noStrike" dirty="0">
                        <a:solidFill>
                          <a:srgbClr val="000000"/>
                        </a:solidFill>
                        <a:effectLst/>
                        <a:latin typeface="Calibri"/>
                      </a:endParaRPr>
                    </a:p>
                  </a:txBody>
                  <a:tcPr marL="9525" marR="9525" marT="9525" marB="0" anchor="b"/>
                </a:tc>
                <a:tc hMerge="1">
                  <a:txBody>
                    <a:bodyPr/>
                    <a:lstStyle/>
                    <a:p>
                      <a:pPr algn="l" fontAlgn="b"/>
                      <a:endParaRPr lang="es-AR" sz="1100" b="0" i="0" u="none" strike="noStrike" dirty="0">
                        <a:solidFill>
                          <a:srgbClr val="000000"/>
                        </a:solidFill>
                        <a:effectLst/>
                        <a:latin typeface="Calibri"/>
                      </a:endParaRPr>
                    </a:p>
                  </a:txBody>
                  <a:tcPr marL="9525" marR="9525" marT="9525" marB="0" anchor="b"/>
                </a:tc>
                <a:tc hMerge="1">
                  <a:txBody>
                    <a:bodyPr/>
                    <a:lstStyle/>
                    <a:p>
                      <a:pPr algn="l" fontAlgn="b"/>
                      <a:endParaRPr lang="es-AR" sz="1100" b="0" i="0" u="none" strike="noStrike" dirty="0">
                        <a:solidFill>
                          <a:srgbClr val="000000"/>
                        </a:solidFill>
                        <a:effectLst/>
                        <a:latin typeface="Calibri"/>
                      </a:endParaRPr>
                    </a:p>
                  </a:txBody>
                  <a:tcPr marL="9525" marR="9525" marT="9525" marB="0" anchor="b"/>
                </a:tc>
                <a:tc hMerge="1">
                  <a:txBody>
                    <a:bodyPr/>
                    <a:lstStyle/>
                    <a:p>
                      <a:pPr algn="l" fontAlgn="b"/>
                      <a:endParaRPr lang="es-AR" sz="1100" b="0" i="0" u="none" strike="noStrike" dirty="0">
                        <a:solidFill>
                          <a:srgbClr val="000000"/>
                        </a:solidFill>
                        <a:effectLst/>
                        <a:latin typeface="Calibri"/>
                      </a:endParaRPr>
                    </a:p>
                  </a:txBody>
                  <a:tcPr marL="9525" marR="9525" marT="9525" marB="0" anchor="b"/>
                </a:tc>
              </a:tr>
              <a:tr h="268434">
                <a:tc>
                  <a:txBody>
                    <a:bodyPr/>
                    <a:lstStyle/>
                    <a:p>
                      <a:pPr algn="ctr" fontAlgn="b"/>
                      <a:r>
                        <a:rPr lang="es-AR" sz="1100" u="none" strike="noStrike" dirty="0">
                          <a:effectLst/>
                        </a:rPr>
                        <a:t>Alta</a:t>
                      </a:r>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r>
              <a:tr h="268434">
                <a:tc>
                  <a:txBody>
                    <a:bodyPr/>
                    <a:lstStyle/>
                    <a:p>
                      <a:pPr algn="ctr" fontAlgn="b"/>
                      <a:r>
                        <a:rPr lang="es-AR" sz="1100" u="none" strike="noStrike" dirty="0">
                          <a:effectLst/>
                        </a:rPr>
                        <a:t> </a:t>
                      </a:r>
                      <a:endParaRPr lang="es-AR" sz="1100" b="0" i="0" u="none" strike="noStrike" dirty="0">
                        <a:solidFill>
                          <a:srgbClr val="632523"/>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Media</a:t>
                      </a:r>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r>
              <a:tr h="268434">
                <a:tc>
                  <a:txBody>
                    <a:bodyPr/>
                    <a:lstStyle/>
                    <a:p>
                      <a:pPr algn="ctr" fontAlgn="b"/>
                      <a:r>
                        <a:rPr lang="es-AR" sz="1100" u="none" strike="noStrike" dirty="0">
                          <a:effectLst/>
                        </a:rPr>
                        <a:t> </a:t>
                      </a:r>
                      <a:endParaRPr lang="es-AR" sz="1100" b="0" i="0" u="none" strike="noStrike" dirty="0">
                        <a:solidFill>
                          <a:srgbClr val="632523"/>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 </a:t>
                      </a:r>
                      <a:endParaRPr lang="es-AR" sz="1100" b="0" i="0" u="none" strike="noStrike" dirty="0">
                        <a:solidFill>
                          <a:srgbClr val="000000"/>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Baja</a:t>
                      </a:r>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r>
              <a:tr h="268434">
                <a:tc>
                  <a:txBody>
                    <a:bodyPr/>
                    <a:lstStyle/>
                    <a:p>
                      <a:pPr algn="ctr" fontAlgn="b"/>
                      <a:r>
                        <a:rPr lang="es-AR" sz="1100" u="none" strike="noStrike" dirty="0">
                          <a:effectLst/>
                        </a:rPr>
                        <a:t> </a:t>
                      </a:r>
                      <a:endParaRPr lang="es-AR" sz="1100" b="0" i="0" u="none" strike="noStrike" dirty="0">
                        <a:solidFill>
                          <a:srgbClr val="632523"/>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 </a:t>
                      </a:r>
                      <a:endParaRPr lang="es-AR" sz="1100" b="0" i="0" u="none" strike="noStrike" dirty="0">
                        <a:solidFill>
                          <a:srgbClr val="000000"/>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 </a:t>
                      </a:r>
                      <a:endParaRPr lang="es-AR" sz="1100" b="0" i="0" u="none" strike="noStrike" dirty="0">
                        <a:solidFill>
                          <a:srgbClr val="000000"/>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Ninguna</a:t>
                      </a:r>
                      <a:endParaRPr lang="es-AR" sz="1100" b="0" i="0" u="none" strike="noStrike" dirty="0">
                        <a:solidFill>
                          <a:srgbClr val="000000"/>
                        </a:solidFill>
                        <a:effectLst/>
                        <a:latin typeface="Calibri"/>
                      </a:endParaRPr>
                    </a:p>
                  </a:txBody>
                  <a:tcPr marL="9525" marR="9525" marT="9525" marB="0" anchor="b"/>
                </a:tc>
              </a:tr>
              <a:tr h="268434">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r>
                        <a:rPr lang="es-AR" sz="1100" u="none" strike="noStrike" dirty="0">
                          <a:effectLst/>
                        </a:rPr>
                        <a:t> </a:t>
                      </a:r>
                      <a:endParaRPr lang="es-AR" sz="1100" b="0" i="0" u="none" strike="noStrike" dirty="0">
                        <a:solidFill>
                          <a:srgbClr val="000000"/>
                        </a:solidFill>
                        <a:effectLst/>
                        <a:latin typeface="Calibri"/>
                      </a:endParaRPr>
                    </a:p>
                  </a:txBody>
                  <a:tcPr marL="9525" marR="9525" marT="9525" marB="0" anchor="b">
                    <a:solidFill>
                      <a:schemeClr val="tx1">
                        <a:lumMod val="50000"/>
                      </a:schemeClr>
                    </a:solidFill>
                  </a:tcPr>
                </a:tc>
              </a:tr>
            </a:tbl>
          </a:graphicData>
        </a:graphic>
      </p:graphicFrame>
      <p:sp>
        <p:nvSpPr>
          <p:cNvPr id="8" name="7 Marcador de número de diapositiva"/>
          <p:cNvSpPr>
            <a:spLocks noGrp="1"/>
          </p:cNvSpPr>
          <p:nvPr>
            <p:ph type="sldNum" sz="quarter" idx="12"/>
          </p:nvPr>
        </p:nvSpPr>
        <p:spPr/>
        <p:txBody>
          <a:bodyPr/>
          <a:lstStyle/>
          <a:p>
            <a:fld id="{40E50ECC-F463-45C6-ACEE-1FD5E6AF585D}" type="slidenum">
              <a:rPr lang="es-ES" smtClean="0"/>
              <a:pPr/>
              <a:t>43</a:t>
            </a:fld>
            <a:endParaRPr lang="es-ES" dirty="0"/>
          </a:p>
        </p:txBody>
      </p:sp>
      <p:sp>
        <p:nvSpPr>
          <p:cNvPr id="14" name="13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
        <p:nvSpPr>
          <p:cNvPr id="2" name="1 CuadroTexto"/>
          <p:cNvSpPr txBox="1"/>
          <p:nvPr/>
        </p:nvSpPr>
        <p:spPr>
          <a:xfrm>
            <a:off x="5148080" y="1988800"/>
            <a:ext cx="3600500" cy="738664"/>
          </a:xfrm>
          <a:prstGeom prst="rect">
            <a:avLst/>
          </a:prstGeom>
          <a:noFill/>
        </p:spPr>
        <p:txBody>
          <a:bodyPr wrap="square" rtlCol="0">
            <a:spAutoFit/>
          </a:bodyPr>
          <a:lstStyle/>
          <a:p>
            <a:pPr marL="285750" indent="-285750">
              <a:buFont typeface="Arial" panose="020B0604020202020204" pitchFamily="34" charset="0"/>
              <a:buChar char="•"/>
            </a:pPr>
            <a:r>
              <a:rPr lang="es-AR" sz="1400" dirty="0" smtClean="0">
                <a:solidFill>
                  <a:schemeClr val="bg1"/>
                </a:solidFill>
              </a:rPr>
              <a:t>Registro del otro</a:t>
            </a:r>
          </a:p>
          <a:p>
            <a:pPr marL="285750" indent="-285750">
              <a:buFont typeface="Arial" panose="020B0604020202020204" pitchFamily="34" charset="0"/>
              <a:buChar char="•"/>
            </a:pPr>
            <a:r>
              <a:rPr lang="es-AR" sz="1400" dirty="0" smtClean="0">
                <a:solidFill>
                  <a:schemeClr val="bg1"/>
                </a:solidFill>
              </a:rPr>
              <a:t>Registro de las consecuencias </a:t>
            </a:r>
          </a:p>
          <a:p>
            <a:pPr marL="285750" indent="-285750">
              <a:buFont typeface="Arial" panose="020B0604020202020204" pitchFamily="34" charset="0"/>
              <a:buChar char="•"/>
            </a:pPr>
            <a:r>
              <a:rPr lang="es-AR" sz="1400" dirty="0" smtClean="0">
                <a:solidFill>
                  <a:schemeClr val="bg1"/>
                </a:solidFill>
              </a:rPr>
              <a:t>Registro de las emociones</a:t>
            </a:r>
            <a:endParaRPr lang="es-AR" sz="1400" dirty="0">
              <a:solidFill>
                <a:schemeClr val="bg1"/>
              </a:solidFill>
            </a:endParaRPr>
          </a:p>
        </p:txBody>
      </p:sp>
    </p:spTree>
    <p:extLst>
      <p:ext uri="{BB962C8B-B14F-4D97-AF65-F5344CB8AC3E}">
        <p14:creationId xmlns:p14="http://schemas.microsoft.com/office/powerpoint/2010/main" val="39160720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Gráfico" title="Resultados de Audiencias"/>
          <p:cNvGraphicFramePr/>
          <p:nvPr>
            <p:extLst>
              <p:ext uri="{D42A27DB-BD31-4B8C-83A1-F6EECF244321}">
                <p14:modId xmlns:p14="http://schemas.microsoft.com/office/powerpoint/2010/main" val="2251798593"/>
              </p:ext>
            </p:extLst>
          </p:nvPr>
        </p:nvGraphicFramePr>
        <p:xfrm>
          <a:off x="971550" y="3789050"/>
          <a:ext cx="396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197442670"/>
              </p:ext>
            </p:extLst>
          </p:nvPr>
        </p:nvGraphicFramePr>
        <p:xfrm>
          <a:off x="971550" y="1700760"/>
          <a:ext cx="3312461" cy="1656231"/>
        </p:xfrm>
        <a:graphic>
          <a:graphicData uri="http://schemas.openxmlformats.org/drawingml/2006/table">
            <a:tbl>
              <a:tblPr>
                <a:tableStyleId>{5C22544A-7EE6-4342-B048-85BDC9FD1C3A}</a:tableStyleId>
              </a:tblPr>
              <a:tblGrid>
                <a:gridCol w="885452"/>
                <a:gridCol w="809003"/>
                <a:gridCol w="809003"/>
                <a:gridCol w="809003"/>
              </a:tblGrid>
              <a:tr h="314066">
                <a:tc gridSpan="4">
                  <a:txBody>
                    <a:bodyPr/>
                    <a:lstStyle/>
                    <a:p>
                      <a:pPr algn="ctr" fontAlgn="b"/>
                      <a:r>
                        <a:rPr lang="es-AR" sz="1400" b="0" i="0" u="none" strike="noStrike" dirty="0" smtClean="0">
                          <a:solidFill>
                            <a:srgbClr val="000000"/>
                          </a:solidFill>
                          <a:effectLst/>
                          <a:latin typeface="Calibri"/>
                        </a:rPr>
                        <a:t>Cantidad de componentes</a:t>
                      </a:r>
                      <a:endParaRPr lang="es-AR" sz="1400" b="0" i="0" u="none" strike="noStrike" dirty="0">
                        <a:solidFill>
                          <a:srgbClr val="000000"/>
                        </a:solidFill>
                        <a:effectLst/>
                        <a:latin typeface="Calibri"/>
                      </a:endParaRPr>
                    </a:p>
                  </a:txBody>
                  <a:tcPr marL="9525" marR="9525" marT="9525" marB="0" anchor="b"/>
                </a:tc>
                <a:tc hMerge="1">
                  <a:txBody>
                    <a:bodyPr/>
                    <a:lstStyle/>
                    <a:p>
                      <a:pPr algn="l" fontAlgn="b"/>
                      <a:endParaRPr lang="es-AR" sz="1100" b="0" i="0" u="none" strike="noStrike" dirty="0">
                        <a:solidFill>
                          <a:srgbClr val="000000"/>
                        </a:solidFill>
                        <a:effectLst/>
                        <a:latin typeface="Calibri"/>
                      </a:endParaRPr>
                    </a:p>
                  </a:txBody>
                  <a:tcPr marL="9525" marR="9525" marT="9525" marB="0" anchor="b"/>
                </a:tc>
                <a:tc hMerge="1">
                  <a:txBody>
                    <a:bodyPr/>
                    <a:lstStyle/>
                    <a:p>
                      <a:pPr algn="l" fontAlgn="b"/>
                      <a:endParaRPr lang="es-AR" sz="1100" b="0" i="0" u="none" strike="noStrike" dirty="0">
                        <a:solidFill>
                          <a:srgbClr val="000000"/>
                        </a:solidFill>
                        <a:effectLst/>
                        <a:latin typeface="Calibri"/>
                      </a:endParaRPr>
                    </a:p>
                  </a:txBody>
                  <a:tcPr marL="9525" marR="9525" marT="9525" marB="0" anchor="b"/>
                </a:tc>
                <a:tc hMerge="1">
                  <a:txBody>
                    <a:bodyPr/>
                    <a:lstStyle/>
                    <a:p>
                      <a:pPr algn="l" fontAlgn="b"/>
                      <a:endParaRPr lang="es-AR" sz="1100" b="0" i="0" u="none" strike="noStrike" dirty="0">
                        <a:solidFill>
                          <a:srgbClr val="000000"/>
                        </a:solidFill>
                        <a:effectLst/>
                        <a:latin typeface="Calibri"/>
                      </a:endParaRPr>
                    </a:p>
                  </a:txBody>
                  <a:tcPr marL="9525" marR="9525" marT="9525" marB="0" anchor="b"/>
                </a:tc>
              </a:tr>
              <a:tr h="268433">
                <a:tc>
                  <a:txBody>
                    <a:bodyPr/>
                    <a:lstStyle/>
                    <a:p>
                      <a:pPr algn="ctr" fontAlgn="b"/>
                      <a:r>
                        <a:rPr lang="es-AR" sz="1100" u="none" strike="noStrike" dirty="0">
                          <a:effectLst/>
                        </a:rPr>
                        <a:t>Alta</a:t>
                      </a:r>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r>
              <a:tr h="268433">
                <a:tc>
                  <a:txBody>
                    <a:bodyPr/>
                    <a:lstStyle/>
                    <a:p>
                      <a:pPr algn="ctr" fontAlgn="b"/>
                      <a:r>
                        <a:rPr lang="es-AR" sz="1100" u="none" strike="noStrike" dirty="0">
                          <a:effectLst/>
                        </a:rPr>
                        <a:t> </a:t>
                      </a:r>
                      <a:endParaRPr lang="es-AR" sz="1100" b="0" i="0" u="none" strike="noStrike" dirty="0">
                        <a:solidFill>
                          <a:srgbClr val="632523"/>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Media</a:t>
                      </a:r>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r>
              <a:tr h="268433">
                <a:tc>
                  <a:txBody>
                    <a:bodyPr/>
                    <a:lstStyle/>
                    <a:p>
                      <a:pPr algn="ctr" fontAlgn="b"/>
                      <a:r>
                        <a:rPr lang="es-AR" sz="1100" u="none" strike="noStrike" dirty="0">
                          <a:effectLst/>
                        </a:rPr>
                        <a:t> </a:t>
                      </a:r>
                      <a:endParaRPr lang="es-AR" sz="1100" b="0" i="0" u="none" strike="noStrike" dirty="0">
                        <a:solidFill>
                          <a:srgbClr val="632523"/>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 </a:t>
                      </a:r>
                      <a:endParaRPr lang="es-AR" sz="1100" b="0" i="0" u="none" strike="noStrike" dirty="0">
                        <a:solidFill>
                          <a:srgbClr val="000000"/>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Baja</a:t>
                      </a:r>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r>
              <a:tr h="268433">
                <a:tc>
                  <a:txBody>
                    <a:bodyPr/>
                    <a:lstStyle/>
                    <a:p>
                      <a:pPr algn="ctr" fontAlgn="b"/>
                      <a:r>
                        <a:rPr lang="es-AR" sz="1100" u="none" strike="noStrike" dirty="0">
                          <a:effectLst/>
                        </a:rPr>
                        <a:t> </a:t>
                      </a:r>
                      <a:endParaRPr lang="es-AR" sz="1100" b="0" i="0" u="none" strike="noStrike" dirty="0">
                        <a:solidFill>
                          <a:srgbClr val="632523"/>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 </a:t>
                      </a:r>
                      <a:endParaRPr lang="es-AR" sz="1100" b="0" i="0" u="none" strike="noStrike" dirty="0">
                        <a:solidFill>
                          <a:srgbClr val="000000"/>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 </a:t>
                      </a:r>
                      <a:endParaRPr lang="es-AR" sz="1100" b="0" i="0" u="none" strike="noStrike" dirty="0">
                        <a:solidFill>
                          <a:srgbClr val="000000"/>
                        </a:solidFill>
                        <a:effectLst/>
                        <a:latin typeface="Calibri"/>
                      </a:endParaRPr>
                    </a:p>
                  </a:txBody>
                  <a:tcPr marL="9525" marR="9525" marT="9525" marB="0" anchor="b">
                    <a:solidFill>
                      <a:schemeClr val="accent2">
                        <a:lumMod val="50000"/>
                      </a:schemeClr>
                    </a:solidFill>
                  </a:tcPr>
                </a:tc>
                <a:tc>
                  <a:txBody>
                    <a:bodyPr/>
                    <a:lstStyle/>
                    <a:p>
                      <a:pPr algn="ctr" fontAlgn="b"/>
                      <a:r>
                        <a:rPr lang="es-AR" sz="1100" u="none" strike="noStrike" dirty="0">
                          <a:effectLst/>
                        </a:rPr>
                        <a:t>Ninguna</a:t>
                      </a:r>
                      <a:endParaRPr lang="es-AR" sz="1100" b="0" i="0" u="none" strike="noStrike" dirty="0">
                        <a:solidFill>
                          <a:srgbClr val="000000"/>
                        </a:solidFill>
                        <a:effectLst/>
                        <a:latin typeface="Calibri"/>
                      </a:endParaRPr>
                    </a:p>
                  </a:txBody>
                  <a:tcPr marL="9525" marR="9525" marT="9525" marB="0" anchor="b"/>
                </a:tc>
              </a:tr>
              <a:tr h="268433">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endParaRPr lang="es-AR" sz="1100" b="0" i="0" u="none" strike="noStrike" dirty="0">
                        <a:solidFill>
                          <a:srgbClr val="000000"/>
                        </a:solidFill>
                        <a:effectLst/>
                        <a:latin typeface="Calibri"/>
                      </a:endParaRPr>
                    </a:p>
                  </a:txBody>
                  <a:tcPr marL="9525" marR="9525" marT="9525" marB="0" anchor="b"/>
                </a:tc>
                <a:tc>
                  <a:txBody>
                    <a:bodyPr/>
                    <a:lstStyle/>
                    <a:p>
                      <a:pPr algn="ctr" fontAlgn="b"/>
                      <a:r>
                        <a:rPr lang="es-AR" sz="1100" u="none" strike="noStrike" dirty="0">
                          <a:effectLst/>
                        </a:rPr>
                        <a:t> </a:t>
                      </a:r>
                      <a:endParaRPr lang="es-AR" sz="1100" b="0" i="0" u="none" strike="noStrike" dirty="0">
                        <a:solidFill>
                          <a:srgbClr val="000000"/>
                        </a:solidFill>
                        <a:effectLst/>
                        <a:latin typeface="Calibri"/>
                      </a:endParaRPr>
                    </a:p>
                  </a:txBody>
                  <a:tcPr marL="9525" marR="9525" marT="9525" marB="0" anchor="b">
                    <a:solidFill>
                      <a:schemeClr val="tx1">
                        <a:lumMod val="50000"/>
                      </a:schemeClr>
                    </a:solidFill>
                  </a:tcPr>
                </a:tc>
              </a:tr>
            </a:tbl>
          </a:graphicData>
        </a:graphic>
      </p:graphicFrame>
      <p:sp>
        <p:nvSpPr>
          <p:cNvPr id="7" name="6 Marcador de número de diapositiva"/>
          <p:cNvSpPr>
            <a:spLocks noGrp="1"/>
          </p:cNvSpPr>
          <p:nvPr>
            <p:ph type="sldNum" sz="quarter" idx="12"/>
          </p:nvPr>
        </p:nvSpPr>
        <p:spPr/>
        <p:txBody>
          <a:bodyPr/>
          <a:lstStyle/>
          <a:p>
            <a:pPr>
              <a:defRPr/>
            </a:pPr>
            <a:fld id="{40E50ECC-F463-45C6-ACEE-1FD5E6AF585D}" type="slidenum">
              <a:rPr lang="es-ES" smtClean="0"/>
              <a:pPr>
                <a:defRPr/>
              </a:pPr>
              <a:t>44</a:t>
            </a:fld>
            <a:endParaRPr lang="es-ES" dirty="0"/>
          </a:p>
        </p:txBody>
      </p:sp>
      <p:graphicFrame>
        <p:nvGraphicFramePr>
          <p:cNvPr id="10" name="9 Gráfico" title="Resultados de Audiencias"/>
          <p:cNvGraphicFramePr/>
          <p:nvPr>
            <p:extLst>
              <p:ext uri="{D42A27DB-BD31-4B8C-83A1-F6EECF244321}">
                <p14:modId xmlns:p14="http://schemas.microsoft.com/office/powerpoint/2010/main" val="1927076629"/>
              </p:ext>
            </p:extLst>
          </p:nvPr>
        </p:nvGraphicFramePr>
        <p:xfrm>
          <a:off x="4932050" y="3789050"/>
          <a:ext cx="3960000" cy="2592010"/>
        </p:xfrm>
        <a:graphic>
          <a:graphicData uri="http://schemas.openxmlformats.org/drawingml/2006/chart">
            <c:chart xmlns:c="http://schemas.openxmlformats.org/drawingml/2006/chart" xmlns:r="http://schemas.openxmlformats.org/officeDocument/2006/relationships" r:id="rId4"/>
          </a:graphicData>
        </a:graphic>
      </p:graphicFrame>
      <p:sp>
        <p:nvSpPr>
          <p:cNvPr id="11" name="10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
        <p:nvSpPr>
          <p:cNvPr id="8" name="7 CuadroTexto"/>
          <p:cNvSpPr txBox="1"/>
          <p:nvPr/>
        </p:nvSpPr>
        <p:spPr>
          <a:xfrm>
            <a:off x="4924818" y="1756447"/>
            <a:ext cx="4219182" cy="954107"/>
          </a:xfrm>
          <a:prstGeom prst="rect">
            <a:avLst/>
          </a:prstGeom>
          <a:noFill/>
        </p:spPr>
        <p:txBody>
          <a:bodyPr wrap="square" rtlCol="0">
            <a:spAutoFit/>
          </a:bodyPr>
          <a:lstStyle/>
          <a:p>
            <a:pPr marL="285750" indent="-285750">
              <a:buFont typeface="Arial" panose="020B0604020202020204" pitchFamily="34" charset="0"/>
              <a:buChar char="•"/>
            </a:pPr>
            <a:r>
              <a:rPr lang="es-AR" sz="1400" dirty="0" smtClean="0">
                <a:solidFill>
                  <a:schemeClr val="bg1"/>
                </a:solidFill>
              </a:rPr>
              <a:t>Disponibilidad para la búsqueda de un nuevo escenario</a:t>
            </a:r>
          </a:p>
          <a:p>
            <a:pPr marL="285750" indent="-285750">
              <a:buFont typeface="Arial" panose="020B0604020202020204" pitchFamily="34" charset="0"/>
              <a:buChar char="•"/>
            </a:pPr>
            <a:r>
              <a:rPr lang="es-AR" sz="1400" dirty="0" smtClean="0">
                <a:solidFill>
                  <a:schemeClr val="bg1"/>
                </a:solidFill>
              </a:rPr>
              <a:t>Disponibilidad para el aprendizaje </a:t>
            </a:r>
          </a:p>
          <a:p>
            <a:pPr marL="285750" indent="-285750">
              <a:buFont typeface="Arial" panose="020B0604020202020204" pitchFamily="34" charset="0"/>
              <a:buChar char="•"/>
            </a:pPr>
            <a:r>
              <a:rPr lang="es-AR" sz="1400" dirty="0" smtClean="0">
                <a:solidFill>
                  <a:schemeClr val="bg1"/>
                </a:solidFill>
              </a:rPr>
              <a:t>Disponibilidad para el esfuerzo</a:t>
            </a:r>
            <a:endParaRPr lang="es-AR" sz="1400" dirty="0">
              <a:solidFill>
                <a:schemeClr val="bg1"/>
              </a:solidFill>
            </a:endParaRPr>
          </a:p>
        </p:txBody>
      </p:sp>
    </p:spTree>
    <p:extLst>
      <p:ext uri="{BB962C8B-B14F-4D97-AF65-F5344CB8AC3E}">
        <p14:creationId xmlns:p14="http://schemas.microsoft.com/office/powerpoint/2010/main" val="13616946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0" grpId="0">
        <p:bldAsOne/>
      </p:bldGraphic>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AR" dirty="0"/>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45</a:t>
            </a:fld>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1293799941"/>
              </p:ext>
            </p:extLst>
          </p:nvPr>
        </p:nvGraphicFramePr>
        <p:xfrm>
          <a:off x="900113" y="1844781"/>
          <a:ext cx="7920479" cy="3528494"/>
        </p:xfrm>
        <a:graphic>
          <a:graphicData uri="http://schemas.openxmlformats.org/drawingml/2006/table">
            <a:tbl>
              <a:tblPr>
                <a:tableStyleId>{5C22544A-7EE6-4342-B048-85BDC9FD1C3A}</a:tableStyleId>
              </a:tblPr>
              <a:tblGrid>
                <a:gridCol w="1308124"/>
                <a:gridCol w="1105129"/>
                <a:gridCol w="1381411"/>
                <a:gridCol w="1510343"/>
                <a:gridCol w="1510343"/>
                <a:gridCol w="1105129"/>
              </a:tblGrid>
              <a:tr h="765503">
                <a:tc rowSpan="2" gridSpan="3">
                  <a:txBody>
                    <a:bodyPr/>
                    <a:lstStyle/>
                    <a:p>
                      <a:pPr algn="l" fontAlgn="ctr"/>
                      <a:r>
                        <a:rPr lang="es-ES" sz="1200" u="none" strike="noStrike" dirty="0" smtClean="0">
                          <a:effectLst/>
                          <a:latin typeface="Arial" panose="020B0604020202020204" pitchFamily="34" charset="0"/>
                          <a:cs typeface="Arial" panose="020B0604020202020204" pitchFamily="34" charset="0"/>
                        </a:rPr>
                        <a:t>Relación </a:t>
                      </a:r>
                      <a:r>
                        <a:rPr lang="es-ES" sz="1200" u="none" strike="noStrike" dirty="0">
                          <a:effectLst/>
                          <a:latin typeface="Arial" panose="020B0604020202020204" pitchFamily="34" charset="0"/>
                          <a:cs typeface="Arial" panose="020B0604020202020204" pitchFamily="34" charset="0"/>
                        </a:rPr>
                        <a:t>entre el Índice de capacidad de reflexión </a:t>
                      </a:r>
                      <a:r>
                        <a:rPr lang="es-ES" sz="1200" u="none" strike="noStrike" dirty="0" smtClean="0">
                          <a:effectLst/>
                          <a:latin typeface="Arial" panose="020B0604020202020204" pitchFamily="34" charset="0"/>
                          <a:cs typeface="Arial" panose="020B0604020202020204" pitchFamily="34" charset="0"/>
                        </a:rPr>
                        <a:t>y </a:t>
                      </a:r>
                      <a:r>
                        <a:rPr lang="es-ES" sz="1200" u="none" strike="noStrike" dirty="0">
                          <a:effectLst/>
                          <a:latin typeface="Arial" panose="020B0604020202020204" pitchFamily="34" charset="0"/>
                          <a:cs typeface="Arial" panose="020B0604020202020204" pitchFamily="34" charset="0"/>
                        </a:rPr>
                        <a:t>el resultado de la verificación del cumplimiento de los acuerdos</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s-AR"/>
                    </a:p>
                  </a:txBody>
                  <a:tcPr/>
                </a:tc>
                <a:tc rowSpan="2" hMerge="1">
                  <a:txBody>
                    <a:bodyPr/>
                    <a:lstStyle/>
                    <a:p>
                      <a:endParaRPr lang="es-AR"/>
                    </a:p>
                  </a:txBody>
                  <a:tcPr/>
                </a:tc>
                <a:tc gridSpan="2">
                  <a:txBody>
                    <a:bodyPr/>
                    <a:lstStyle/>
                    <a:p>
                      <a:pPr algn="ctr" fontAlgn="ctr"/>
                      <a:r>
                        <a:rPr lang="es-AR" sz="1200" u="none" strike="noStrike" dirty="0">
                          <a:effectLst/>
                          <a:latin typeface="Arial" panose="020B0604020202020204" pitchFamily="34" charset="0"/>
                          <a:cs typeface="Arial" panose="020B0604020202020204" pitchFamily="34" charset="0"/>
                        </a:rPr>
                        <a:t> Resultado de la verificación del cumplimiento de los acuerdos</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s-AR"/>
                    </a:p>
                  </a:txBody>
                  <a:tcPr/>
                </a:tc>
                <a:tc rowSpan="2">
                  <a:txBody>
                    <a:bodyPr/>
                    <a:lstStyle/>
                    <a:p>
                      <a:pPr algn="ctr" fontAlgn="ctr"/>
                      <a:r>
                        <a:rPr lang="es-AR" sz="1200" u="none" strike="noStrike" dirty="0">
                          <a:effectLst/>
                          <a:latin typeface="Arial" panose="020B0604020202020204" pitchFamily="34" charset="0"/>
                          <a:cs typeface="Arial" panose="020B0604020202020204" pitchFamily="34" charset="0"/>
                        </a:rPr>
                        <a:t>Total</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51181">
                <a:tc gridSpan="3" vMerge="1">
                  <a:txBody>
                    <a:bodyPr/>
                    <a:lstStyle/>
                    <a:p>
                      <a:endParaRPr lang="es-AR"/>
                    </a:p>
                  </a:txBody>
                  <a:tcPr/>
                </a:tc>
                <a:tc hMerge="1" vMerge="1">
                  <a:txBody>
                    <a:bodyPr/>
                    <a:lstStyle/>
                    <a:p>
                      <a:endParaRPr lang="es-AR"/>
                    </a:p>
                  </a:txBody>
                  <a:tcPr/>
                </a:tc>
                <a:tc hMerge="1" vMerge="1">
                  <a:txBody>
                    <a:bodyPr/>
                    <a:lstStyle/>
                    <a:p>
                      <a:endParaRPr lang="es-AR"/>
                    </a:p>
                  </a:txBody>
                  <a:tcPr/>
                </a:tc>
                <a:tc>
                  <a:txBody>
                    <a:bodyPr/>
                    <a:lstStyle/>
                    <a:p>
                      <a:pPr algn="ctr" fontAlgn="ctr"/>
                      <a:r>
                        <a:rPr lang="es-AR" sz="1200" u="none" strike="noStrike" dirty="0">
                          <a:effectLst/>
                          <a:latin typeface="Arial" panose="020B0604020202020204" pitchFamily="34" charset="0"/>
                          <a:cs typeface="Arial" panose="020B0604020202020204" pitchFamily="34" charset="0"/>
                        </a:rPr>
                        <a:t>Cumplimiento</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AR" sz="1200" u="none" strike="noStrike" dirty="0">
                          <a:effectLst/>
                          <a:latin typeface="Arial" panose="020B0604020202020204" pitchFamily="34" charset="0"/>
                          <a:cs typeface="Arial" panose="020B0604020202020204" pitchFamily="34" charset="0"/>
                        </a:rPr>
                        <a:t>Incumplimiento</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endParaRPr lang="es-AR"/>
                    </a:p>
                  </a:txBody>
                  <a:tcPr/>
                </a:tc>
              </a:tr>
              <a:tr h="251181">
                <a:tc rowSpan="8">
                  <a:txBody>
                    <a:bodyPr/>
                    <a:lstStyle/>
                    <a:p>
                      <a:pPr algn="l" fontAlgn="ctr"/>
                      <a:r>
                        <a:rPr lang="es-AR" sz="1200" u="none" strike="noStrike" dirty="0">
                          <a:effectLst/>
                          <a:latin typeface="Arial" panose="020B0604020202020204" pitchFamily="34" charset="0"/>
                          <a:cs typeface="Arial" panose="020B0604020202020204" pitchFamily="34" charset="0"/>
                        </a:rPr>
                        <a:t>Índice de requirente de capacidad de reflexión</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Alta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70,20%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7,30%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77,40%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51181">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64,30%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6,30%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70,60%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51181">
                <a:tc vMerge="1">
                  <a:txBody>
                    <a:bodyPr/>
                    <a:lstStyle/>
                    <a:p>
                      <a:endParaRPr lang="es-AR"/>
                    </a:p>
                  </a:txBody>
                  <a:tcP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Media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10,50%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10,50%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51181">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15,90%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15,90%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51181">
                <a:tc vMerge="1">
                  <a:txBody>
                    <a:bodyPr/>
                    <a:lstStyle/>
                    <a:p>
                      <a:endParaRPr lang="es-AR"/>
                    </a:p>
                  </a:txBody>
                  <a:tcP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Baja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8,10%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0,80%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8,90%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51181">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6,30%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1,60%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51181">
                <a:tc vMerge="1">
                  <a:txBody>
                    <a:bodyPr/>
                    <a:lstStyle/>
                    <a:p>
                      <a:endParaRPr lang="es-AR"/>
                    </a:p>
                  </a:txBody>
                  <a:tcP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Ninguna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3,20%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3,20%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51181">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5,60%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5,60%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51181">
                <a:tc rowSpan="2" gridSpan="2">
                  <a:txBody>
                    <a:bodyPr/>
                    <a:lstStyle/>
                    <a:p>
                      <a:pPr algn="ctr" fontAlgn="ctr"/>
                      <a:r>
                        <a:rPr lang="es-AR" sz="1200" u="none" strike="noStrike" dirty="0">
                          <a:effectLst/>
                          <a:latin typeface="Arial" panose="020B0604020202020204" pitchFamily="34" charset="0"/>
                          <a:cs typeface="Arial" panose="020B0604020202020204" pitchFamily="34" charset="0"/>
                        </a:rPr>
                        <a:t>Total</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91,90%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8,10%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100,00%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51181">
                <a:tc gridSpan="2" vMerge="1">
                  <a:txBody>
                    <a:bodyPr/>
                    <a:lstStyle/>
                    <a:p>
                      <a:endParaRPr lang="es-AR"/>
                    </a:p>
                  </a:txBody>
                  <a:tcPr/>
                </a:tc>
                <a:tc hMerge="1"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92,10%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7,90%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100,00%</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7" name="6 Elipse"/>
          <p:cNvSpPr/>
          <p:nvPr/>
        </p:nvSpPr>
        <p:spPr>
          <a:xfrm>
            <a:off x="6876320" y="2852920"/>
            <a:ext cx="936130" cy="64809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7 Elipse"/>
          <p:cNvSpPr/>
          <p:nvPr/>
        </p:nvSpPr>
        <p:spPr>
          <a:xfrm>
            <a:off x="5436120" y="4298090"/>
            <a:ext cx="936130" cy="576080"/>
          </a:xfrm>
          <a:prstGeom prst="ellipse">
            <a:avLst/>
          </a:prstGeom>
          <a:noFill/>
          <a:ln w="254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9 CuadroTexto"/>
          <p:cNvSpPr txBox="1"/>
          <p:nvPr/>
        </p:nvSpPr>
        <p:spPr>
          <a:xfrm>
            <a:off x="1104460" y="5589300"/>
            <a:ext cx="7705070" cy="646331"/>
          </a:xfrm>
          <a:prstGeom prst="rect">
            <a:avLst/>
          </a:prstGeom>
          <a:noFill/>
        </p:spPr>
        <p:txBody>
          <a:bodyPr wrap="square" rtlCol="0">
            <a:spAutoFit/>
          </a:bodyPr>
          <a:lstStyle/>
          <a:p>
            <a:r>
              <a:rPr lang="es-AR" dirty="0" smtClean="0"/>
              <a:t>No se verificó asociación entre el índice de capacidad de reflexión y el sostenimiento de los acuerdos.</a:t>
            </a:r>
            <a:endParaRPr lang="es-AR" dirty="0"/>
          </a:p>
        </p:txBody>
      </p:sp>
      <p:sp>
        <p:nvSpPr>
          <p:cNvPr id="9" name="8 Elipse"/>
          <p:cNvSpPr/>
          <p:nvPr/>
        </p:nvSpPr>
        <p:spPr>
          <a:xfrm>
            <a:off x="4956995" y="1916790"/>
            <a:ext cx="2639425" cy="64809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10 Elipse"/>
          <p:cNvSpPr/>
          <p:nvPr/>
        </p:nvSpPr>
        <p:spPr>
          <a:xfrm>
            <a:off x="683460" y="3320620"/>
            <a:ext cx="1367617" cy="97747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11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6595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9"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95400" y="1976230"/>
            <a:ext cx="6400800" cy="1600200"/>
          </a:xfrm>
        </p:spPr>
        <p:txBody>
          <a:bodyPr/>
          <a:lstStyle/>
          <a:p>
            <a:endParaRPr lang="es-AR" dirty="0"/>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46</a:t>
            </a:fld>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2239934465"/>
              </p:ext>
            </p:extLst>
          </p:nvPr>
        </p:nvGraphicFramePr>
        <p:xfrm>
          <a:off x="1068455" y="1628750"/>
          <a:ext cx="7777080" cy="3247198"/>
        </p:xfrm>
        <a:graphic>
          <a:graphicData uri="http://schemas.openxmlformats.org/drawingml/2006/table">
            <a:tbl>
              <a:tblPr>
                <a:tableStyleId>{5C22544A-7EE6-4342-B048-85BDC9FD1C3A}</a:tableStyleId>
              </a:tblPr>
              <a:tblGrid>
                <a:gridCol w="1296180"/>
                <a:gridCol w="1296180"/>
                <a:gridCol w="1296180"/>
                <a:gridCol w="1296180"/>
                <a:gridCol w="1296180"/>
                <a:gridCol w="1296180"/>
              </a:tblGrid>
              <a:tr h="683590">
                <a:tc rowSpan="2" gridSpan="3">
                  <a:txBody>
                    <a:bodyPr/>
                    <a:lstStyle/>
                    <a:p>
                      <a:pPr algn="l" fontAlgn="ctr"/>
                      <a:r>
                        <a:rPr lang="es-ES" sz="1200" u="none" strike="noStrike" dirty="0" smtClean="0">
                          <a:effectLst/>
                          <a:latin typeface="Arial" panose="020B0604020202020204" pitchFamily="34" charset="0"/>
                          <a:cs typeface="Arial" panose="020B0604020202020204" pitchFamily="34" charset="0"/>
                        </a:rPr>
                        <a:t>Relación </a:t>
                      </a:r>
                      <a:r>
                        <a:rPr lang="es-ES" sz="1200" u="none" strike="noStrike" dirty="0">
                          <a:effectLst/>
                          <a:latin typeface="Arial" panose="020B0604020202020204" pitchFamily="34" charset="0"/>
                          <a:cs typeface="Arial" panose="020B0604020202020204" pitchFamily="34" charset="0"/>
                        </a:rPr>
                        <a:t>entre el Índice de voluntad de cambio </a:t>
                      </a:r>
                      <a:r>
                        <a:rPr lang="es-ES" sz="1200" u="none" strike="noStrike" dirty="0" smtClean="0">
                          <a:effectLst/>
                          <a:latin typeface="Arial" panose="020B0604020202020204" pitchFamily="34" charset="0"/>
                          <a:cs typeface="Arial" panose="020B0604020202020204" pitchFamily="34" charset="0"/>
                        </a:rPr>
                        <a:t>y </a:t>
                      </a:r>
                      <a:r>
                        <a:rPr lang="es-ES" sz="1200" u="none" strike="noStrike" dirty="0">
                          <a:effectLst/>
                          <a:latin typeface="Arial" panose="020B0604020202020204" pitchFamily="34" charset="0"/>
                          <a:cs typeface="Arial" panose="020B0604020202020204" pitchFamily="34" charset="0"/>
                        </a:rPr>
                        <a:t>el resultado de la verificación del cumplimiento de los acuerdos</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s-AR"/>
                    </a:p>
                  </a:txBody>
                  <a:tcPr/>
                </a:tc>
                <a:tc rowSpan="2" hMerge="1">
                  <a:txBody>
                    <a:bodyPr/>
                    <a:lstStyle/>
                    <a:p>
                      <a:endParaRPr lang="es-AR"/>
                    </a:p>
                  </a:txBody>
                  <a:tcPr/>
                </a:tc>
                <a:tc gridSpan="2">
                  <a:txBody>
                    <a:bodyPr/>
                    <a:lstStyle/>
                    <a:p>
                      <a:pPr algn="ctr" fontAlgn="ctr"/>
                      <a:r>
                        <a:rPr lang="es-AR" sz="1200" u="none" strike="noStrike" dirty="0" smtClean="0">
                          <a:effectLst/>
                          <a:latin typeface="Arial" panose="020B0604020202020204" pitchFamily="34" charset="0"/>
                          <a:cs typeface="Arial" panose="020B0604020202020204" pitchFamily="34" charset="0"/>
                        </a:rPr>
                        <a:t> Resultado de la verificación del cumplimiento de los acuerdos</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s-AR"/>
                    </a:p>
                  </a:txBody>
                  <a:tcPr/>
                </a:tc>
                <a:tc rowSpan="2">
                  <a:txBody>
                    <a:bodyPr/>
                    <a:lstStyle/>
                    <a:p>
                      <a:pPr algn="ctr" fontAlgn="ctr"/>
                      <a:r>
                        <a:rPr lang="es-AR" sz="1200" u="none" strike="noStrike" dirty="0">
                          <a:effectLst/>
                          <a:latin typeface="Arial" panose="020B0604020202020204" pitchFamily="34" charset="0"/>
                          <a:cs typeface="Arial" panose="020B0604020202020204" pitchFamily="34" charset="0"/>
                        </a:rPr>
                        <a:t>Total</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352476">
                <a:tc gridSpan="3" vMerge="1">
                  <a:txBody>
                    <a:bodyPr/>
                    <a:lstStyle/>
                    <a:p>
                      <a:endParaRPr lang="es-AR"/>
                    </a:p>
                  </a:txBody>
                  <a:tcPr/>
                </a:tc>
                <a:tc hMerge="1" vMerge="1">
                  <a:txBody>
                    <a:bodyPr/>
                    <a:lstStyle/>
                    <a:p>
                      <a:endParaRPr lang="es-AR"/>
                    </a:p>
                  </a:txBody>
                  <a:tcPr/>
                </a:tc>
                <a:tc hMerge="1" vMerge="1">
                  <a:txBody>
                    <a:bodyPr/>
                    <a:lstStyle/>
                    <a:p>
                      <a:endParaRPr lang="es-AR"/>
                    </a:p>
                  </a:txBody>
                  <a:tcPr/>
                </a:tc>
                <a:tc>
                  <a:txBody>
                    <a:bodyPr/>
                    <a:lstStyle/>
                    <a:p>
                      <a:pPr algn="ctr" fontAlgn="ctr"/>
                      <a:r>
                        <a:rPr lang="es-AR" sz="1200" u="none" strike="noStrike" dirty="0">
                          <a:effectLst/>
                          <a:latin typeface="Arial" panose="020B0604020202020204" pitchFamily="34" charset="0"/>
                          <a:cs typeface="Arial" panose="020B0604020202020204" pitchFamily="34" charset="0"/>
                        </a:rPr>
                        <a:t>Cumplimiento</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AR" sz="1200" u="none" strike="noStrike" dirty="0">
                          <a:effectLst/>
                          <a:latin typeface="Arial" panose="020B0604020202020204" pitchFamily="34" charset="0"/>
                          <a:cs typeface="Arial" panose="020B0604020202020204" pitchFamily="34" charset="0"/>
                        </a:rPr>
                        <a:t>Incumplimiento</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endParaRPr lang="es-AR"/>
                    </a:p>
                  </a:txBody>
                  <a:tcPr/>
                </a:tc>
              </a:tr>
              <a:tr h="224303">
                <a:tc rowSpan="8">
                  <a:txBody>
                    <a:bodyPr/>
                    <a:lstStyle/>
                    <a:p>
                      <a:pPr algn="l" fontAlgn="ctr"/>
                      <a:r>
                        <a:rPr lang="es-AR" sz="1200" u="none" strike="noStrike" dirty="0" smtClean="0">
                          <a:effectLst/>
                          <a:latin typeface="Arial" panose="020B0604020202020204" pitchFamily="34" charset="0"/>
                          <a:cs typeface="Arial" panose="020B0604020202020204" pitchFamily="34" charset="0"/>
                        </a:rPr>
                        <a:t>     Índice </a:t>
                      </a:r>
                    </a:p>
                    <a:p>
                      <a:pPr algn="l" fontAlgn="ctr"/>
                      <a:r>
                        <a:rPr lang="es-AR" sz="1200" u="none" strike="noStrike" dirty="0" smtClean="0">
                          <a:effectLst/>
                          <a:latin typeface="Arial" panose="020B0604020202020204" pitchFamily="34" charset="0"/>
                          <a:cs typeface="Arial" panose="020B0604020202020204" pitchFamily="34" charset="0"/>
                        </a:rPr>
                        <a:t> </a:t>
                      </a:r>
                      <a:r>
                        <a:rPr lang="es-AR" sz="1200" u="none" strike="noStrike" dirty="0">
                          <a:effectLst/>
                          <a:latin typeface="Arial" panose="020B0604020202020204" pitchFamily="34" charset="0"/>
                          <a:cs typeface="Arial" panose="020B0604020202020204" pitchFamily="34" charset="0"/>
                        </a:rPr>
                        <a:t>de voluntad </a:t>
                      </a:r>
                      <a:endParaRPr lang="es-AR" sz="1200" u="none" strike="noStrike" dirty="0" smtClean="0">
                        <a:effectLst/>
                        <a:latin typeface="Arial" panose="020B0604020202020204" pitchFamily="34" charset="0"/>
                        <a:cs typeface="Arial" panose="020B0604020202020204" pitchFamily="34" charset="0"/>
                      </a:endParaRPr>
                    </a:p>
                    <a:p>
                      <a:pPr algn="l" fontAlgn="ctr"/>
                      <a:r>
                        <a:rPr lang="es-AR" sz="1200" u="none" strike="noStrike" dirty="0" smtClean="0">
                          <a:effectLst/>
                          <a:latin typeface="Arial" panose="020B0604020202020204" pitchFamily="34" charset="0"/>
                          <a:cs typeface="Arial" panose="020B0604020202020204" pitchFamily="34" charset="0"/>
                        </a:rPr>
                        <a:t>   de </a:t>
                      </a:r>
                      <a:r>
                        <a:rPr lang="es-AR" sz="1200" u="none" strike="noStrike" dirty="0">
                          <a:effectLst/>
                          <a:latin typeface="Arial" panose="020B0604020202020204" pitchFamily="34" charset="0"/>
                          <a:cs typeface="Arial" panose="020B0604020202020204" pitchFamily="34" charset="0"/>
                        </a:rPr>
                        <a:t>cambio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Alta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75,00%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8,10%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83,10%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24303">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69,10%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8,10%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77,20%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24303">
                <a:tc vMerge="1">
                  <a:txBody>
                    <a:bodyPr/>
                    <a:lstStyle/>
                    <a:p>
                      <a:endParaRPr lang="es-AR"/>
                    </a:p>
                  </a:txBody>
                  <a:tcP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Media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7,30%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7,30%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24303">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13,00%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13,00%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24303">
                <a:tc vMerge="1">
                  <a:txBody>
                    <a:bodyPr/>
                    <a:lstStyle/>
                    <a:p>
                      <a:endParaRPr lang="es-AR"/>
                    </a:p>
                  </a:txBody>
                  <a:tcP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Baja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4,80%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4,80%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24303">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4,90%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4,90%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24303">
                <a:tc vMerge="1">
                  <a:txBody>
                    <a:bodyPr/>
                    <a:lstStyle/>
                    <a:p>
                      <a:endParaRPr lang="es-AR"/>
                    </a:p>
                  </a:txBody>
                  <a:tcP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Ninguna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4,80%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4,80%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58182">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4,90%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4,90%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24303">
                <a:tc rowSpan="2" gridSpan="2">
                  <a:txBody>
                    <a:bodyPr/>
                    <a:lstStyle/>
                    <a:p>
                      <a:pPr algn="ctr" fontAlgn="ctr"/>
                      <a:r>
                        <a:rPr lang="es-AR" sz="1200" u="none" strike="noStrike" dirty="0">
                          <a:effectLst/>
                          <a:latin typeface="Arial" panose="020B0604020202020204" pitchFamily="34" charset="0"/>
                          <a:cs typeface="Arial" panose="020B0604020202020204" pitchFamily="34" charset="0"/>
                        </a:rPr>
                        <a:t>Total</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91,90%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8,10%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r" fontAlgn="ctr"/>
                      <a:r>
                        <a:rPr lang="es-AR" sz="1200" u="none" strike="noStrike" dirty="0">
                          <a:effectLst/>
                          <a:latin typeface="Arial" panose="020B0604020202020204" pitchFamily="34" charset="0"/>
                          <a:cs typeface="Arial" panose="020B0604020202020204" pitchFamily="34" charset="0"/>
                        </a:rPr>
                        <a:t>100,00%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r>
              <a:tr h="224303">
                <a:tc gridSpan="2" vMerge="1">
                  <a:txBody>
                    <a:bodyPr/>
                    <a:lstStyle/>
                    <a:p>
                      <a:endParaRPr lang="es-AR"/>
                    </a:p>
                  </a:txBody>
                  <a:tcPr/>
                </a:tc>
                <a:tc hMerge="1"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91,90%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8,10%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100,00%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8" name="7 Elipse"/>
          <p:cNvSpPr/>
          <p:nvPr/>
        </p:nvSpPr>
        <p:spPr>
          <a:xfrm>
            <a:off x="5004060" y="1628750"/>
            <a:ext cx="2592360" cy="64809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8 Elipse"/>
          <p:cNvSpPr/>
          <p:nvPr/>
        </p:nvSpPr>
        <p:spPr>
          <a:xfrm>
            <a:off x="6647817" y="2564880"/>
            <a:ext cx="1080150" cy="50407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9 Elipse"/>
          <p:cNvSpPr/>
          <p:nvPr/>
        </p:nvSpPr>
        <p:spPr>
          <a:xfrm>
            <a:off x="996794" y="3068950"/>
            <a:ext cx="1125805" cy="918127"/>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10 Elipse"/>
          <p:cNvSpPr/>
          <p:nvPr/>
        </p:nvSpPr>
        <p:spPr>
          <a:xfrm>
            <a:off x="5436120" y="3537015"/>
            <a:ext cx="1080151" cy="900125"/>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11 CuadroTexto"/>
          <p:cNvSpPr txBox="1"/>
          <p:nvPr/>
        </p:nvSpPr>
        <p:spPr>
          <a:xfrm>
            <a:off x="996794" y="5589300"/>
            <a:ext cx="7895805" cy="646331"/>
          </a:xfrm>
          <a:prstGeom prst="rect">
            <a:avLst/>
          </a:prstGeom>
          <a:noFill/>
        </p:spPr>
        <p:txBody>
          <a:bodyPr wrap="square" rtlCol="0">
            <a:spAutoFit/>
          </a:bodyPr>
          <a:lstStyle/>
          <a:p>
            <a:r>
              <a:rPr lang="es-AR" dirty="0" smtClean="0">
                <a:solidFill>
                  <a:schemeClr val="accent5"/>
                </a:solidFill>
              </a:rPr>
              <a:t>No se verificó asociación entre el índice de voluntad de cambio y el sostenimiento de los acuerdos.</a:t>
            </a:r>
            <a:endParaRPr lang="es-AR" dirty="0">
              <a:solidFill>
                <a:schemeClr val="accent5"/>
              </a:solidFill>
            </a:endParaRPr>
          </a:p>
        </p:txBody>
      </p:sp>
      <p:sp>
        <p:nvSpPr>
          <p:cNvPr id="13" name="12 Rectángulo"/>
          <p:cNvSpPr/>
          <p:nvPr/>
        </p:nvSpPr>
        <p:spPr>
          <a:xfrm>
            <a:off x="971550" y="404813"/>
            <a:ext cx="4560864"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Resultados obtenidos</a:t>
            </a:r>
            <a:endParaRPr lang="es-AR" sz="4000" dirty="0">
              <a:solidFill>
                <a:schemeClr val="bg1"/>
              </a:solidFill>
              <a:latin typeface="+mn-lt"/>
            </a:endParaRPr>
          </a:p>
        </p:txBody>
      </p:sp>
    </p:spTree>
    <p:extLst>
      <p:ext uri="{BB962C8B-B14F-4D97-AF65-F5344CB8AC3E}">
        <p14:creationId xmlns:p14="http://schemas.microsoft.com/office/powerpoint/2010/main" val="1726873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Subtítulo"/>
          <p:cNvSpPr>
            <a:spLocks noGrp="1"/>
          </p:cNvSpPr>
          <p:nvPr>
            <p:ph type="subTitle" idx="1"/>
          </p:nvPr>
        </p:nvSpPr>
        <p:spPr>
          <a:xfrm>
            <a:off x="1295400" y="2234442"/>
            <a:ext cx="6400800" cy="1600200"/>
          </a:xfrm>
        </p:spPr>
        <p:txBody>
          <a:bodyPr/>
          <a:lstStyle/>
          <a:p>
            <a:endParaRPr lang="es-AR" dirty="0"/>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47</a:t>
            </a:fld>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2193244073"/>
              </p:ext>
            </p:extLst>
          </p:nvPr>
        </p:nvGraphicFramePr>
        <p:xfrm>
          <a:off x="971550" y="1628750"/>
          <a:ext cx="7921048" cy="3570671"/>
        </p:xfrm>
        <a:graphic>
          <a:graphicData uri="http://schemas.openxmlformats.org/drawingml/2006/table">
            <a:tbl>
              <a:tblPr>
                <a:tableStyleId>{5C22544A-7EE6-4342-B048-85BDC9FD1C3A}</a:tableStyleId>
              </a:tblPr>
              <a:tblGrid>
                <a:gridCol w="1290433"/>
                <a:gridCol w="1290433"/>
                <a:gridCol w="1213455"/>
                <a:gridCol w="1791491"/>
                <a:gridCol w="1791491"/>
                <a:gridCol w="543745"/>
              </a:tblGrid>
              <a:tr h="638856">
                <a:tc rowSpan="2" gridSpan="3">
                  <a:txBody>
                    <a:bodyPr/>
                    <a:lstStyle/>
                    <a:p>
                      <a:pPr>
                        <a:lnSpc>
                          <a:spcPct val="115000"/>
                        </a:lnSpc>
                        <a:spcAft>
                          <a:spcPts val="0"/>
                        </a:spcAft>
                      </a:pPr>
                      <a:r>
                        <a:rPr lang="es-AR" sz="1200" dirty="0" smtClean="0">
                          <a:effectLst/>
                          <a:latin typeface="Arial" panose="020B0604020202020204" pitchFamily="34" charset="0"/>
                          <a:cs typeface="Arial" panose="020B0604020202020204" pitchFamily="34" charset="0"/>
                        </a:rPr>
                        <a:t>Relación </a:t>
                      </a:r>
                      <a:r>
                        <a:rPr lang="es-AR" sz="1200" dirty="0">
                          <a:effectLst/>
                          <a:latin typeface="Arial" panose="020B0604020202020204" pitchFamily="34" charset="0"/>
                          <a:cs typeface="Arial" panose="020B0604020202020204" pitchFamily="34" charset="0"/>
                        </a:rPr>
                        <a:t>entre la frecuencia de la violencia y el resultado de la verificación del cumplimiento de  los acuerdos</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rowSpan="2" hMerge="1">
                  <a:txBody>
                    <a:bodyPr/>
                    <a:lstStyle/>
                    <a:p>
                      <a:endParaRPr lang="es-AR"/>
                    </a:p>
                  </a:txBody>
                  <a:tcPr/>
                </a:tc>
                <a:tc rowSpan="2" hMerge="1">
                  <a:txBody>
                    <a:bodyPr/>
                    <a:lstStyle/>
                    <a:p>
                      <a:endParaRPr lang="es-AR"/>
                    </a:p>
                  </a:txBody>
                  <a:tcPr/>
                </a:tc>
                <a:tc gridSpan="2">
                  <a:txBody>
                    <a:bodyPr/>
                    <a:lstStyle/>
                    <a:p>
                      <a:pPr algn="ctr">
                        <a:lnSpc>
                          <a:spcPct val="115000"/>
                        </a:lnSpc>
                        <a:spcAft>
                          <a:spcPts val="0"/>
                        </a:spcAft>
                      </a:pPr>
                      <a:r>
                        <a:rPr lang="es-AR" sz="1200" dirty="0">
                          <a:effectLst/>
                          <a:latin typeface="Arial" panose="020B0604020202020204" pitchFamily="34" charset="0"/>
                          <a:cs typeface="Arial" panose="020B0604020202020204" pitchFamily="34" charset="0"/>
                        </a:rPr>
                        <a:t>Resultado de la verificación del cumplimiento de los acuerdos</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hMerge="1">
                  <a:txBody>
                    <a:bodyPr/>
                    <a:lstStyle/>
                    <a:p>
                      <a:endParaRPr lang="es-AR"/>
                    </a:p>
                  </a:txBody>
                  <a:tcPr/>
                </a:tc>
                <a:tc rowSpan="2">
                  <a:txBody>
                    <a:bodyPr/>
                    <a:lstStyle/>
                    <a:p>
                      <a:pPr algn="ctr">
                        <a:lnSpc>
                          <a:spcPct val="115000"/>
                        </a:lnSpc>
                        <a:spcAft>
                          <a:spcPts val="0"/>
                        </a:spcAft>
                      </a:pPr>
                      <a:r>
                        <a:rPr lang="es-AR" sz="1200" dirty="0">
                          <a:effectLst/>
                          <a:latin typeface="Arial" panose="020B0604020202020204" pitchFamily="34" charset="0"/>
                          <a:cs typeface="Arial" panose="020B0604020202020204" pitchFamily="34" charset="0"/>
                        </a:rPr>
                        <a:t>Total</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461290">
                <a:tc gridSpan="3" vMerge="1">
                  <a:txBody>
                    <a:bodyPr/>
                    <a:lstStyle/>
                    <a:p>
                      <a:endParaRPr lang="es-AR"/>
                    </a:p>
                  </a:txBody>
                  <a:tcPr/>
                </a:tc>
                <a:tc hMerge="1" vMerge="1">
                  <a:txBody>
                    <a:bodyPr/>
                    <a:lstStyle/>
                    <a:p>
                      <a:endParaRPr lang="es-AR"/>
                    </a:p>
                  </a:txBody>
                  <a:tcPr/>
                </a:tc>
                <a:tc hMerge="1" vMerge="1">
                  <a:txBody>
                    <a:bodyPr/>
                    <a:lstStyle/>
                    <a:p>
                      <a:endParaRPr lang="es-AR"/>
                    </a:p>
                  </a:txBody>
                  <a:tcPr/>
                </a:tc>
                <a:tc>
                  <a:txBody>
                    <a:bodyPr/>
                    <a:lstStyle/>
                    <a:p>
                      <a:pPr algn="ctr">
                        <a:lnSpc>
                          <a:spcPct val="115000"/>
                        </a:lnSpc>
                        <a:spcAft>
                          <a:spcPts val="0"/>
                        </a:spcAft>
                      </a:pPr>
                      <a:r>
                        <a:rPr lang="es-AR" sz="1200" dirty="0">
                          <a:effectLst/>
                          <a:latin typeface="Arial" panose="020B0604020202020204" pitchFamily="34" charset="0"/>
                          <a:cs typeface="Arial" panose="020B0604020202020204" pitchFamily="34" charset="0"/>
                        </a:rPr>
                        <a:t>Cumplimiento</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15000"/>
                        </a:lnSpc>
                        <a:spcAft>
                          <a:spcPts val="0"/>
                        </a:spcAft>
                      </a:pPr>
                      <a:r>
                        <a:rPr lang="es-AR" sz="1200" dirty="0">
                          <a:effectLst/>
                          <a:latin typeface="Arial" panose="020B0604020202020204" pitchFamily="34" charset="0"/>
                          <a:cs typeface="Arial" panose="020B0604020202020204" pitchFamily="34" charset="0"/>
                        </a:rPr>
                        <a:t>Incumplimiento</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vMerge="1">
                  <a:txBody>
                    <a:bodyPr/>
                    <a:lstStyle/>
                    <a:p>
                      <a:endParaRPr lang="es-AR"/>
                    </a:p>
                  </a:txBody>
                  <a:tcPr/>
                </a:tc>
              </a:tr>
              <a:tr h="305278">
                <a:tc rowSpan="6">
                  <a:txBody>
                    <a:bodyPr/>
                    <a:lstStyle/>
                    <a:p>
                      <a:pPr>
                        <a:lnSpc>
                          <a:spcPct val="115000"/>
                        </a:lnSpc>
                        <a:spcAft>
                          <a:spcPts val="0"/>
                        </a:spcAft>
                      </a:pPr>
                      <a:r>
                        <a:rPr lang="es-AR" sz="1200" dirty="0" smtClean="0">
                          <a:effectLst/>
                          <a:latin typeface="Arial" panose="020B0604020202020204" pitchFamily="34" charset="0"/>
                          <a:cs typeface="Arial" panose="020B0604020202020204" pitchFamily="34" charset="0"/>
                        </a:rPr>
                        <a:t>Frecuencia de la violencia</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rowSpan="2">
                  <a:txBody>
                    <a:bodyPr/>
                    <a:lstStyle/>
                    <a:p>
                      <a:pPr>
                        <a:lnSpc>
                          <a:spcPct val="115000"/>
                        </a:lnSpc>
                        <a:spcAft>
                          <a:spcPts val="0"/>
                        </a:spcAft>
                      </a:pPr>
                      <a:r>
                        <a:rPr lang="es-AR" sz="1200" dirty="0">
                          <a:effectLst/>
                          <a:latin typeface="Arial" panose="020B0604020202020204" pitchFamily="34" charset="0"/>
                          <a:cs typeface="Arial" panose="020B0604020202020204" pitchFamily="34" charset="0"/>
                        </a:rPr>
                        <a:t>CRONICA</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nSpc>
                          <a:spcPct val="115000"/>
                        </a:lnSpc>
                        <a:spcAft>
                          <a:spcPts val="0"/>
                        </a:spcAft>
                      </a:pPr>
                      <a:r>
                        <a:rPr lang="es-AR" sz="1200" dirty="0">
                          <a:effectLst/>
                          <a:latin typeface="Arial" panose="020B0604020202020204" pitchFamily="34" charset="0"/>
                          <a:cs typeface="Arial" panose="020B0604020202020204" pitchFamily="34" charset="0"/>
                        </a:rPr>
                        <a:t>Recuento</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21</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2</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23</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05278">
                <a:tc vMerge="1">
                  <a:txBody>
                    <a:bodyPr/>
                    <a:lstStyle/>
                    <a:p>
                      <a:endParaRPr lang="es-AR"/>
                    </a:p>
                  </a:txBody>
                  <a:tcPr/>
                </a:tc>
                <a:tc vMerge="1">
                  <a:txBody>
                    <a:bodyPr/>
                    <a:lstStyle/>
                    <a:p>
                      <a:endParaRPr lang="es-AR"/>
                    </a:p>
                  </a:txBody>
                  <a:tcPr/>
                </a:tc>
                <a:tc>
                  <a:txBody>
                    <a:bodyPr/>
                    <a:lstStyle/>
                    <a:p>
                      <a:pPr>
                        <a:lnSpc>
                          <a:spcPct val="115000"/>
                        </a:lnSpc>
                        <a:spcAft>
                          <a:spcPts val="0"/>
                        </a:spcAft>
                      </a:pPr>
                      <a:r>
                        <a:rPr lang="es-AR" sz="1200" dirty="0">
                          <a:effectLst/>
                          <a:latin typeface="Arial" panose="020B0604020202020204" pitchFamily="34" charset="0"/>
                          <a:cs typeface="Arial" panose="020B0604020202020204" pitchFamily="34" charset="0"/>
                        </a:rPr>
                        <a:t>% del total</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17,2%</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1,6%</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18,9%</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05278">
                <a:tc vMerge="1">
                  <a:txBody>
                    <a:bodyPr/>
                    <a:lstStyle/>
                    <a:p>
                      <a:endParaRPr lang="es-AR"/>
                    </a:p>
                  </a:txBody>
                  <a:tcPr/>
                </a:tc>
                <a:tc rowSpan="2">
                  <a:txBody>
                    <a:bodyPr/>
                    <a:lstStyle/>
                    <a:p>
                      <a:pPr>
                        <a:lnSpc>
                          <a:spcPct val="115000"/>
                        </a:lnSpc>
                        <a:spcAft>
                          <a:spcPts val="0"/>
                        </a:spcAft>
                      </a:pPr>
                      <a:r>
                        <a:rPr lang="es-AR" sz="1200" dirty="0">
                          <a:effectLst/>
                          <a:latin typeface="Arial" panose="020B0604020202020204" pitchFamily="34" charset="0"/>
                          <a:cs typeface="Arial" panose="020B0604020202020204" pitchFamily="34" charset="0"/>
                        </a:rPr>
                        <a:t>EPISODICA</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nSpc>
                          <a:spcPct val="115000"/>
                        </a:lnSpc>
                        <a:spcAft>
                          <a:spcPts val="0"/>
                        </a:spcAft>
                      </a:pPr>
                      <a:r>
                        <a:rPr lang="es-AR" sz="1200" dirty="0">
                          <a:effectLst/>
                          <a:latin typeface="Arial" panose="020B0604020202020204" pitchFamily="34" charset="0"/>
                          <a:cs typeface="Arial" panose="020B0604020202020204" pitchFamily="34" charset="0"/>
                        </a:rPr>
                        <a:t>Recuento</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81</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5</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86</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05278">
                <a:tc vMerge="1">
                  <a:txBody>
                    <a:bodyPr/>
                    <a:lstStyle/>
                    <a:p>
                      <a:endParaRPr lang="es-AR"/>
                    </a:p>
                  </a:txBody>
                  <a:tcPr/>
                </a:tc>
                <a:tc vMerge="1">
                  <a:txBody>
                    <a:bodyPr/>
                    <a:lstStyle/>
                    <a:p>
                      <a:endParaRPr lang="es-AR"/>
                    </a:p>
                  </a:txBody>
                  <a:tcPr/>
                </a:tc>
                <a:tc>
                  <a:txBody>
                    <a:bodyPr/>
                    <a:lstStyle/>
                    <a:p>
                      <a:pPr>
                        <a:lnSpc>
                          <a:spcPct val="115000"/>
                        </a:lnSpc>
                        <a:spcAft>
                          <a:spcPts val="0"/>
                        </a:spcAft>
                      </a:pPr>
                      <a:r>
                        <a:rPr lang="es-AR" sz="1200" dirty="0">
                          <a:effectLst/>
                          <a:latin typeface="Arial" panose="020B0604020202020204" pitchFamily="34" charset="0"/>
                          <a:cs typeface="Arial" panose="020B0604020202020204" pitchFamily="34" charset="0"/>
                        </a:rPr>
                        <a:t>% del total</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66,4%</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4,1%</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70,5%</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05278">
                <a:tc vMerge="1">
                  <a:txBody>
                    <a:bodyPr/>
                    <a:lstStyle/>
                    <a:p>
                      <a:endParaRPr lang="es-AR"/>
                    </a:p>
                  </a:txBody>
                  <a:tcPr/>
                </a:tc>
                <a:tc rowSpan="2">
                  <a:txBody>
                    <a:bodyPr/>
                    <a:lstStyle/>
                    <a:p>
                      <a:pPr>
                        <a:lnSpc>
                          <a:spcPct val="115000"/>
                        </a:lnSpc>
                        <a:spcAft>
                          <a:spcPts val="0"/>
                        </a:spcAft>
                      </a:pPr>
                      <a:r>
                        <a:rPr lang="es-AR" sz="1200" dirty="0">
                          <a:effectLst/>
                          <a:latin typeface="Arial" panose="020B0604020202020204" pitchFamily="34" charset="0"/>
                          <a:cs typeface="Arial" panose="020B0604020202020204" pitchFamily="34" charset="0"/>
                        </a:rPr>
                        <a:t>SIN DETERMINAR</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nSpc>
                          <a:spcPct val="115000"/>
                        </a:lnSpc>
                        <a:spcAft>
                          <a:spcPts val="0"/>
                        </a:spcAft>
                      </a:pPr>
                      <a:r>
                        <a:rPr lang="es-AR" sz="1200" dirty="0">
                          <a:effectLst/>
                          <a:latin typeface="Arial" panose="020B0604020202020204" pitchFamily="34" charset="0"/>
                          <a:cs typeface="Arial" panose="020B0604020202020204" pitchFamily="34" charset="0"/>
                        </a:rPr>
                        <a:t>Recuento</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11</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2</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13</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33579">
                <a:tc vMerge="1">
                  <a:txBody>
                    <a:bodyPr/>
                    <a:lstStyle/>
                    <a:p>
                      <a:endParaRPr lang="es-AR"/>
                    </a:p>
                  </a:txBody>
                  <a:tcPr/>
                </a:tc>
                <a:tc vMerge="1">
                  <a:txBody>
                    <a:bodyPr/>
                    <a:lstStyle/>
                    <a:p>
                      <a:endParaRPr lang="es-AR"/>
                    </a:p>
                  </a:txBody>
                  <a:tcPr/>
                </a:tc>
                <a:tc>
                  <a:txBody>
                    <a:bodyPr/>
                    <a:lstStyle/>
                    <a:p>
                      <a:pPr>
                        <a:lnSpc>
                          <a:spcPct val="115000"/>
                        </a:lnSpc>
                        <a:spcAft>
                          <a:spcPts val="0"/>
                        </a:spcAft>
                      </a:pPr>
                      <a:r>
                        <a:rPr lang="es-AR" sz="1200" dirty="0">
                          <a:effectLst/>
                          <a:latin typeface="Arial" panose="020B0604020202020204" pitchFamily="34" charset="0"/>
                          <a:cs typeface="Arial" panose="020B0604020202020204" pitchFamily="34" charset="0"/>
                        </a:rPr>
                        <a:t>% del total</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9,0%</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1,6%</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10,7%</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05278">
                <a:tc rowSpan="2" gridSpan="2">
                  <a:txBody>
                    <a:bodyPr/>
                    <a:lstStyle/>
                    <a:p>
                      <a:pPr algn="ctr">
                        <a:lnSpc>
                          <a:spcPct val="115000"/>
                        </a:lnSpc>
                        <a:spcAft>
                          <a:spcPts val="0"/>
                        </a:spcAft>
                      </a:pPr>
                      <a:r>
                        <a:rPr lang="es-AR" sz="1200" dirty="0">
                          <a:effectLst/>
                          <a:latin typeface="Arial" panose="020B0604020202020204" pitchFamily="34" charset="0"/>
                          <a:cs typeface="Arial" panose="020B0604020202020204" pitchFamily="34" charset="0"/>
                        </a:rPr>
                        <a:t>Total</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rowSpan="2" hMerge="1">
                  <a:txBody>
                    <a:bodyPr/>
                    <a:lstStyle/>
                    <a:p>
                      <a:endParaRPr lang="es-AR"/>
                    </a:p>
                  </a:txBody>
                  <a:tcP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Recuento</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113</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9</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122</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05278">
                <a:tc gridSpan="2" vMerge="1">
                  <a:txBody>
                    <a:bodyPr/>
                    <a:lstStyle/>
                    <a:p>
                      <a:endParaRPr lang="es-AR"/>
                    </a:p>
                  </a:txBody>
                  <a:tcPr/>
                </a:tc>
                <a:tc hMerge="1" vMerge="1">
                  <a:txBody>
                    <a:bodyPr/>
                    <a:lstStyle/>
                    <a:p>
                      <a:endParaRPr lang="es-AR"/>
                    </a:p>
                  </a:txBody>
                  <a:tcP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 del total</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92,6%</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7,4%</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r">
                        <a:lnSpc>
                          <a:spcPct val="115000"/>
                        </a:lnSpc>
                        <a:spcAft>
                          <a:spcPts val="0"/>
                        </a:spcAft>
                      </a:pPr>
                      <a:r>
                        <a:rPr lang="es-AR" sz="1200" dirty="0">
                          <a:effectLst/>
                          <a:latin typeface="Arial" panose="020B0604020202020204" pitchFamily="34" charset="0"/>
                          <a:cs typeface="Arial" panose="020B0604020202020204" pitchFamily="34" charset="0"/>
                        </a:rPr>
                        <a:t>100,0%</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bl>
          </a:graphicData>
        </a:graphic>
      </p:graphicFrame>
      <p:sp>
        <p:nvSpPr>
          <p:cNvPr id="8" name="7 Elipse"/>
          <p:cNvSpPr/>
          <p:nvPr/>
        </p:nvSpPr>
        <p:spPr>
          <a:xfrm>
            <a:off x="5997065" y="2708900"/>
            <a:ext cx="648090" cy="270511"/>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8 Elipse"/>
          <p:cNvSpPr/>
          <p:nvPr/>
        </p:nvSpPr>
        <p:spPr>
          <a:xfrm>
            <a:off x="4716045" y="1571483"/>
            <a:ext cx="3744494" cy="57608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9 Elipse"/>
          <p:cNvSpPr/>
          <p:nvPr/>
        </p:nvSpPr>
        <p:spPr>
          <a:xfrm>
            <a:off x="937152" y="3188994"/>
            <a:ext cx="1192732" cy="907555"/>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 name="1 CuadroTexto"/>
          <p:cNvSpPr txBox="1"/>
          <p:nvPr/>
        </p:nvSpPr>
        <p:spPr>
          <a:xfrm>
            <a:off x="1043510" y="5589300"/>
            <a:ext cx="7921100" cy="646331"/>
          </a:xfrm>
          <a:prstGeom prst="rect">
            <a:avLst/>
          </a:prstGeom>
          <a:noFill/>
        </p:spPr>
        <p:txBody>
          <a:bodyPr wrap="square" rtlCol="0">
            <a:spAutoFit/>
          </a:bodyPr>
          <a:lstStyle/>
          <a:p>
            <a:r>
              <a:rPr lang="es-AR" dirty="0" smtClean="0">
                <a:solidFill>
                  <a:schemeClr val="accent5"/>
                </a:solidFill>
              </a:rPr>
              <a:t>No hay asociación entre la frecuencia de la violencia y el cumplimiento de los acuerdos</a:t>
            </a:r>
            <a:endParaRPr lang="es-AR" dirty="0">
              <a:solidFill>
                <a:schemeClr val="accent5"/>
              </a:solidFill>
            </a:endParaRPr>
          </a:p>
        </p:txBody>
      </p:sp>
      <p:sp>
        <p:nvSpPr>
          <p:cNvPr id="12" name="11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749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grpId="1" nodeType="clickEffect">
                                  <p:stCondLst>
                                    <p:cond delay="0"/>
                                  </p:stCondLst>
                                  <p:childTnLst>
                                    <p:animScale>
                                      <p:cBhvr>
                                        <p:cTn id="29"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ubtítulo"/>
          <p:cNvSpPr>
            <a:spLocks noGrp="1"/>
          </p:cNvSpPr>
          <p:nvPr>
            <p:ph type="subTitle" idx="1"/>
          </p:nvPr>
        </p:nvSpPr>
        <p:spPr>
          <a:xfrm>
            <a:off x="1295400" y="2351483"/>
            <a:ext cx="6400800" cy="1600200"/>
          </a:xfrm>
        </p:spPr>
        <p:txBody>
          <a:bodyPr/>
          <a:lstStyle/>
          <a:p>
            <a:endParaRPr lang="es-AR" dirty="0"/>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48</a:t>
            </a:fld>
            <a:endParaRPr lang="es-ES" dirty="0"/>
          </a:p>
        </p:txBody>
      </p:sp>
      <p:graphicFrame>
        <p:nvGraphicFramePr>
          <p:cNvPr id="9" name="8 Tabla"/>
          <p:cNvGraphicFramePr>
            <a:graphicFrameLocks noGrp="1"/>
          </p:cNvGraphicFramePr>
          <p:nvPr>
            <p:extLst>
              <p:ext uri="{D42A27DB-BD31-4B8C-83A1-F6EECF244321}">
                <p14:modId xmlns:p14="http://schemas.microsoft.com/office/powerpoint/2010/main" val="1062329535"/>
              </p:ext>
            </p:extLst>
          </p:nvPr>
        </p:nvGraphicFramePr>
        <p:xfrm>
          <a:off x="1115522" y="1700760"/>
          <a:ext cx="7489038" cy="3827987"/>
        </p:xfrm>
        <a:graphic>
          <a:graphicData uri="http://schemas.openxmlformats.org/drawingml/2006/table">
            <a:tbl>
              <a:tblPr>
                <a:tableStyleId>{5C22544A-7EE6-4342-B048-85BDC9FD1C3A}</a:tableStyleId>
              </a:tblPr>
              <a:tblGrid>
                <a:gridCol w="1248173"/>
                <a:gridCol w="1248173"/>
                <a:gridCol w="1248173"/>
                <a:gridCol w="1248173"/>
                <a:gridCol w="1248173"/>
                <a:gridCol w="1248173"/>
              </a:tblGrid>
              <a:tr h="1060616">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AR" sz="1200" u="none" strike="noStrike" dirty="0">
                          <a:effectLst/>
                          <a:latin typeface="Arial" panose="020B0604020202020204" pitchFamily="34" charset="0"/>
                          <a:cs typeface="Arial" panose="020B0604020202020204" pitchFamily="34" charset="0"/>
                        </a:rPr>
                        <a:t> </a:t>
                      </a:r>
                      <a:r>
                        <a:rPr lang="es-AR" sz="1200" dirty="0" smtClean="0">
                          <a:effectLst/>
                          <a:latin typeface="Arial" panose="020B0604020202020204" pitchFamily="34" charset="0"/>
                          <a:cs typeface="Arial" panose="020B0604020202020204" pitchFamily="34" charset="0"/>
                        </a:rPr>
                        <a:t>Relación entre la existencia de otras intervenciones judiciales y la verificación</a:t>
                      </a:r>
                      <a:r>
                        <a:rPr lang="es-AR" sz="1200" baseline="0" dirty="0" smtClean="0">
                          <a:effectLst/>
                          <a:latin typeface="Arial" panose="020B0604020202020204" pitchFamily="34" charset="0"/>
                          <a:cs typeface="Arial" panose="020B0604020202020204" pitchFamily="34" charset="0"/>
                        </a:rPr>
                        <a:t> del </a:t>
                      </a:r>
                      <a:r>
                        <a:rPr lang="es-AR" sz="1200" dirty="0" smtClean="0">
                          <a:effectLst/>
                          <a:latin typeface="Arial" panose="020B0604020202020204" pitchFamily="34" charset="0"/>
                          <a:cs typeface="Arial" panose="020B0604020202020204" pitchFamily="34" charset="0"/>
                        </a:rPr>
                        <a:t> cumplimiento </a:t>
                      </a:r>
                      <a:endParaRPr lang="es-AR" sz="12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s-AR"/>
                    </a:p>
                  </a:txBody>
                  <a:tcPr/>
                </a:tc>
                <a:tc hMerge="1">
                  <a:txBody>
                    <a:bodyPr/>
                    <a:lstStyle/>
                    <a:p>
                      <a:endParaRPr lang="es-AR"/>
                    </a:p>
                  </a:txBody>
                  <a:tcPr/>
                </a:tc>
                <a:tc>
                  <a:txBody>
                    <a:bodyPr/>
                    <a:lstStyle/>
                    <a:p>
                      <a:pPr algn="ctr" fontAlgn="b"/>
                      <a:r>
                        <a:rPr lang="es-AR" sz="1200" u="none" strike="noStrike" dirty="0" smtClean="0">
                          <a:effectLst/>
                          <a:latin typeface="Arial" panose="020B0604020202020204" pitchFamily="34" charset="0"/>
                          <a:cs typeface="Arial" panose="020B0604020202020204" pitchFamily="34" charset="0"/>
                        </a:rPr>
                        <a:t>Sin otra intervención judicial</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AR" sz="1200" u="none" strike="noStrike" dirty="0" smtClean="0">
                          <a:effectLst/>
                          <a:latin typeface="Arial" panose="020B0604020202020204" pitchFamily="34" charset="0"/>
                          <a:cs typeface="Arial" panose="020B0604020202020204" pitchFamily="34" charset="0"/>
                        </a:rPr>
                        <a:t>Con otra intervención judicial</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AR" sz="1200" u="none" strike="noStrike" dirty="0">
                          <a:effectLst/>
                          <a:latin typeface="Arial" panose="020B0604020202020204" pitchFamily="34" charset="0"/>
                          <a:cs typeface="Arial" panose="020B0604020202020204" pitchFamily="34" charset="0"/>
                        </a:rPr>
                        <a:t>Total</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363520">
                <a:tc rowSpan="4">
                  <a:txBody>
                    <a:bodyPr/>
                    <a:lstStyle/>
                    <a:p>
                      <a:pPr algn="ctr" fontAlgn="ctr"/>
                      <a:r>
                        <a:rPr lang="es-AR" sz="1200" u="none" strike="noStrike" dirty="0" smtClean="0">
                          <a:effectLst/>
                          <a:latin typeface="Arial" panose="020B0604020202020204" pitchFamily="34" charset="0"/>
                          <a:cs typeface="Arial" panose="020B0604020202020204" pitchFamily="34" charset="0"/>
                        </a:rPr>
                        <a:t>Resultado de la verificación de los acuerdos</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Cumplimiento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Recuento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21</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83</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104</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558937">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 del total</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18,8%</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74,1%</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92,9%</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363520">
                <a:tc vMerge="1">
                  <a:txBody>
                    <a:bodyPr/>
                    <a:lstStyle/>
                    <a:p>
                      <a:endParaRPr lang="es-AR"/>
                    </a:p>
                  </a:txBody>
                  <a:tcP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Incumplimiento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Recuento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3</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5</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8</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558937">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 del total</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2,7%</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4,5%</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7,1%</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363520">
                <a:tc rowSpan="2" gridSpan="2">
                  <a:txBody>
                    <a:bodyPr/>
                    <a:lstStyle/>
                    <a:p>
                      <a:pPr algn="l" fontAlgn="t"/>
                      <a:r>
                        <a:rPr lang="es-AR" sz="1200" u="none" strike="noStrike" dirty="0">
                          <a:effectLst/>
                          <a:latin typeface="Arial" panose="020B0604020202020204" pitchFamily="34" charset="0"/>
                          <a:cs typeface="Arial" panose="020B0604020202020204" pitchFamily="34" charset="0"/>
                        </a:rPr>
                        <a:t>Total</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rowSpan="2" hMerge="1">
                  <a:txBody>
                    <a:bodyPr/>
                    <a:lstStyle/>
                    <a:p>
                      <a:endParaRPr lang="es-AR"/>
                    </a:p>
                  </a:txBody>
                  <a:tcPr/>
                </a:tc>
                <a:tc>
                  <a:txBody>
                    <a:bodyPr/>
                    <a:lstStyle/>
                    <a:p>
                      <a:pPr algn="l" fontAlgn="t"/>
                      <a:r>
                        <a:rPr lang="es-AR" sz="1200" u="none" strike="noStrike" dirty="0">
                          <a:effectLst/>
                          <a:latin typeface="Arial" panose="020B0604020202020204" pitchFamily="34" charset="0"/>
                          <a:cs typeface="Arial" panose="020B0604020202020204" pitchFamily="34" charset="0"/>
                        </a:rPr>
                        <a:t>Recuento</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r" fontAlgn="ctr"/>
                      <a:r>
                        <a:rPr lang="es-AR" sz="1200" u="none" strike="noStrike" dirty="0">
                          <a:effectLst/>
                          <a:latin typeface="Arial" panose="020B0604020202020204" pitchFamily="34" charset="0"/>
                          <a:cs typeface="Arial" panose="020B0604020202020204" pitchFamily="34" charset="0"/>
                        </a:rPr>
                        <a:t>24</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88</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112</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558937">
                <a:tc gridSpan="2" vMerge="1">
                  <a:txBody>
                    <a:bodyPr/>
                    <a:lstStyle/>
                    <a:p>
                      <a:endParaRPr lang="es-AR"/>
                    </a:p>
                  </a:txBody>
                  <a:tcPr/>
                </a:tc>
                <a:tc hMerge="1" vMerge="1">
                  <a:txBody>
                    <a:bodyPr/>
                    <a:lstStyle/>
                    <a:p>
                      <a:endParaRPr lang="es-AR"/>
                    </a:p>
                  </a:txBody>
                  <a:tcPr/>
                </a:tc>
                <a:tc>
                  <a:txBody>
                    <a:bodyPr/>
                    <a:lstStyle/>
                    <a:p>
                      <a:pPr algn="l" fontAlgn="t"/>
                      <a:r>
                        <a:rPr lang="es-AR" sz="1200" u="none" strike="noStrike" dirty="0">
                          <a:effectLst/>
                          <a:latin typeface="Arial" panose="020B0604020202020204" pitchFamily="34" charset="0"/>
                          <a:cs typeface="Arial" panose="020B0604020202020204" pitchFamily="34" charset="0"/>
                        </a:rPr>
                        <a:t>% del total</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r" fontAlgn="ctr"/>
                      <a:r>
                        <a:rPr lang="es-AR" sz="1200" u="none" strike="noStrike" dirty="0">
                          <a:effectLst/>
                          <a:latin typeface="Arial" panose="020B0604020202020204" pitchFamily="34" charset="0"/>
                          <a:cs typeface="Arial" panose="020B0604020202020204" pitchFamily="34" charset="0"/>
                        </a:rPr>
                        <a:t>21,4%</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78,6%</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14" name="13 Elipse"/>
          <p:cNvSpPr/>
          <p:nvPr/>
        </p:nvSpPr>
        <p:spPr>
          <a:xfrm>
            <a:off x="1115520" y="3018282"/>
            <a:ext cx="1296180" cy="108015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5" name="14 Elipse"/>
          <p:cNvSpPr/>
          <p:nvPr/>
        </p:nvSpPr>
        <p:spPr>
          <a:xfrm>
            <a:off x="4932051" y="2060810"/>
            <a:ext cx="2375524" cy="79211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 name="1 CuadroTexto"/>
          <p:cNvSpPr txBox="1"/>
          <p:nvPr/>
        </p:nvSpPr>
        <p:spPr>
          <a:xfrm>
            <a:off x="1115520" y="5805330"/>
            <a:ext cx="7777080" cy="646331"/>
          </a:xfrm>
          <a:prstGeom prst="rect">
            <a:avLst/>
          </a:prstGeom>
          <a:noFill/>
        </p:spPr>
        <p:txBody>
          <a:bodyPr wrap="square" rtlCol="0">
            <a:spAutoFit/>
          </a:bodyPr>
          <a:lstStyle/>
          <a:p>
            <a:r>
              <a:rPr lang="es-AR" dirty="0" smtClean="0">
                <a:solidFill>
                  <a:schemeClr val="accent5"/>
                </a:solidFill>
              </a:rPr>
              <a:t>No hay asociación entre el cumplimiento de los acuerdos y otras intervenciones judiciales</a:t>
            </a:r>
            <a:endParaRPr lang="es-AR" dirty="0">
              <a:solidFill>
                <a:schemeClr val="accent5"/>
              </a:solidFill>
            </a:endParaRPr>
          </a:p>
        </p:txBody>
      </p:sp>
      <p:sp>
        <p:nvSpPr>
          <p:cNvPr id="12" name="11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
        <p:nvSpPr>
          <p:cNvPr id="13" name="12 Elipse"/>
          <p:cNvSpPr/>
          <p:nvPr/>
        </p:nvSpPr>
        <p:spPr>
          <a:xfrm>
            <a:off x="5605435" y="3738382"/>
            <a:ext cx="1846964" cy="36005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20340067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2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 grpId="0"/>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451163199"/>
              </p:ext>
            </p:extLst>
          </p:nvPr>
        </p:nvGraphicFramePr>
        <p:xfrm>
          <a:off x="971550" y="1719678"/>
          <a:ext cx="7992888" cy="3509571"/>
        </p:xfrm>
        <a:graphic>
          <a:graphicData uri="http://schemas.openxmlformats.org/drawingml/2006/table">
            <a:tbl>
              <a:tblPr>
                <a:tableStyleId>{5C22544A-7EE6-4342-B048-85BDC9FD1C3A}</a:tableStyleId>
              </a:tblPr>
              <a:tblGrid>
                <a:gridCol w="999111"/>
                <a:gridCol w="999111"/>
                <a:gridCol w="999111"/>
                <a:gridCol w="999111"/>
                <a:gridCol w="999111"/>
                <a:gridCol w="999111"/>
                <a:gridCol w="999111"/>
                <a:gridCol w="999111"/>
              </a:tblGrid>
              <a:tr h="717866">
                <a:tc rowSpan="2" gridSpan="3">
                  <a:txBody>
                    <a:bodyPr/>
                    <a:lstStyle/>
                    <a:p>
                      <a:pPr algn="l" fontAlgn="ctr"/>
                      <a:r>
                        <a:rPr lang="es-ES" sz="1200" u="none" strike="noStrike" dirty="0">
                          <a:effectLst/>
                          <a:latin typeface="Arial" panose="020B0604020202020204" pitchFamily="34" charset="0"/>
                          <a:cs typeface="Arial" panose="020B0604020202020204" pitchFamily="34" charset="0"/>
                        </a:rPr>
                        <a:t>Relación entre el control de la violencia y la Capacidad de reflexión</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s-AR"/>
                    </a:p>
                  </a:txBody>
                  <a:tcPr/>
                </a:tc>
                <a:tc rowSpan="2" hMerge="1">
                  <a:txBody>
                    <a:bodyPr/>
                    <a:lstStyle/>
                    <a:p>
                      <a:endParaRPr lang="es-AR"/>
                    </a:p>
                  </a:txBody>
                  <a:tcPr/>
                </a:tc>
                <a:tc gridSpan="4">
                  <a:txBody>
                    <a:bodyPr/>
                    <a:lstStyle/>
                    <a:p>
                      <a:pPr algn="ctr" fontAlgn="ctr"/>
                      <a:r>
                        <a:rPr lang="es-AR" sz="1200" u="none" strike="noStrike" dirty="0">
                          <a:effectLst/>
                          <a:latin typeface="Arial" panose="020B0604020202020204" pitchFamily="34" charset="0"/>
                          <a:cs typeface="Arial" panose="020B0604020202020204" pitchFamily="34" charset="0"/>
                        </a:rPr>
                        <a:t>Índice de Capacidad de Reflexión</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s-AR"/>
                    </a:p>
                  </a:txBody>
                  <a:tcPr/>
                </a:tc>
                <a:tc hMerge="1">
                  <a:txBody>
                    <a:bodyPr/>
                    <a:lstStyle/>
                    <a:p>
                      <a:endParaRPr lang="es-AR"/>
                    </a:p>
                  </a:txBody>
                  <a:tcPr/>
                </a:tc>
                <a:tc hMerge="1">
                  <a:txBody>
                    <a:bodyPr/>
                    <a:lstStyle/>
                    <a:p>
                      <a:endParaRPr lang="es-AR"/>
                    </a:p>
                  </a:txBody>
                  <a:tcPr/>
                </a:tc>
                <a:tc rowSpan="2">
                  <a:txBody>
                    <a:bodyPr/>
                    <a:lstStyle/>
                    <a:p>
                      <a:pPr algn="ctr" fontAlgn="ctr"/>
                      <a:r>
                        <a:rPr lang="es-AR" sz="1200" u="none" strike="noStrike" dirty="0">
                          <a:effectLst/>
                          <a:latin typeface="Arial" panose="020B0604020202020204" pitchFamily="34" charset="0"/>
                          <a:cs typeface="Arial" panose="020B0604020202020204" pitchFamily="34" charset="0"/>
                        </a:rPr>
                        <a:t>Total</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558341">
                <a:tc gridSpan="3" vMerge="1">
                  <a:txBody>
                    <a:bodyPr/>
                    <a:lstStyle/>
                    <a:p>
                      <a:endParaRPr lang="es-AR"/>
                    </a:p>
                  </a:txBody>
                  <a:tcPr/>
                </a:tc>
                <a:tc hMerge="1" vMerge="1">
                  <a:txBody>
                    <a:bodyPr/>
                    <a:lstStyle/>
                    <a:p>
                      <a:endParaRPr lang="es-AR"/>
                    </a:p>
                  </a:txBody>
                  <a:tcPr/>
                </a:tc>
                <a:tc hMerge="1" vMerge="1">
                  <a:txBody>
                    <a:bodyPr/>
                    <a:lstStyle/>
                    <a:p>
                      <a:endParaRPr lang="es-AR"/>
                    </a:p>
                  </a:txBody>
                  <a:tcPr/>
                </a:tc>
                <a:tc>
                  <a:txBody>
                    <a:bodyPr/>
                    <a:lstStyle/>
                    <a:p>
                      <a:pPr algn="ctr" fontAlgn="ctr"/>
                      <a:r>
                        <a:rPr lang="es-AR" sz="1200" u="none" strike="noStrike" dirty="0">
                          <a:effectLst/>
                          <a:latin typeface="Arial" panose="020B0604020202020204" pitchFamily="34" charset="0"/>
                          <a:cs typeface="Arial" panose="020B0604020202020204" pitchFamily="34" charset="0"/>
                        </a:rPr>
                        <a:t>Alta</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AR" sz="1200" u="none" strike="noStrike" dirty="0">
                          <a:effectLst/>
                          <a:latin typeface="Arial" panose="020B0604020202020204" pitchFamily="34" charset="0"/>
                          <a:cs typeface="Arial" panose="020B0604020202020204" pitchFamily="34" charset="0"/>
                        </a:rPr>
                        <a:t>Media</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AR" sz="1200" u="none" strike="noStrike" dirty="0">
                          <a:effectLst/>
                          <a:latin typeface="Arial" panose="020B0604020202020204" pitchFamily="34" charset="0"/>
                          <a:cs typeface="Arial" panose="020B0604020202020204" pitchFamily="34" charset="0"/>
                        </a:rPr>
                        <a:t>Baja</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AR" sz="1200" u="none" strike="noStrike" dirty="0">
                          <a:effectLst/>
                          <a:latin typeface="Arial" panose="020B0604020202020204" pitchFamily="34" charset="0"/>
                          <a:cs typeface="Arial" panose="020B0604020202020204" pitchFamily="34" charset="0"/>
                        </a:rPr>
                        <a:t>Ninguna</a:t>
                      </a:r>
                      <a:endParaRPr lang="es-A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endParaRPr lang="es-AR"/>
                    </a:p>
                  </a:txBody>
                  <a:tcPr/>
                </a:tc>
              </a:tr>
              <a:tr h="558341">
                <a:tc rowSpan="4">
                  <a:txBody>
                    <a:bodyPr/>
                    <a:lstStyle/>
                    <a:p>
                      <a:pPr algn="ctr" fontAlgn="ctr"/>
                      <a:r>
                        <a:rPr lang="es-AR" sz="1200" u="none" strike="noStrike" dirty="0">
                          <a:effectLst/>
                          <a:latin typeface="Arial" panose="020B0604020202020204" pitchFamily="34" charset="0"/>
                          <a:cs typeface="Arial" panose="020B0604020202020204" pitchFamily="34" charset="0"/>
                        </a:rPr>
                        <a:t>¿Está controlada la violencia?</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No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0,70%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1,30%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2,00%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558341">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1,30%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0,70%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2,00%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558341">
                <a:tc vMerge="1">
                  <a:txBody>
                    <a:bodyPr/>
                    <a:lstStyle/>
                    <a:p>
                      <a:endParaRPr lang="es-AR"/>
                    </a:p>
                  </a:txBody>
                  <a:tcPr/>
                </a:tc>
                <a:tc rowSpan="2">
                  <a:txBody>
                    <a:bodyPr/>
                    <a:lstStyle/>
                    <a:p>
                      <a:pPr algn="l" fontAlgn="ctr"/>
                      <a:r>
                        <a:rPr lang="es-AR" sz="1200" u="none" strike="noStrike" dirty="0">
                          <a:effectLst/>
                          <a:latin typeface="Arial" panose="020B0604020202020204" pitchFamily="34" charset="0"/>
                          <a:cs typeface="Arial" panose="020B0604020202020204" pitchFamily="34" charset="0"/>
                        </a:rPr>
                        <a:t>Sí</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AR" sz="1200" u="none" strike="noStrike" dirty="0">
                          <a:effectLst/>
                          <a:latin typeface="Arial" panose="020B0604020202020204" pitchFamily="34" charset="0"/>
                          <a:cs typeface="Arial" panose="020B0604020202020204" pitchFamily="34" charset="0"/>
                        </a:rPr>
                        <a:t>Requerido</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70,40%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15,80%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3,90%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98,00%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558341">
                <a:tc vMerge="1">
                  <a:txBody>
                    <a:bodyPr/>
                    <a:lstStyle/>
                    <a:p>
                      <a:endParaRPr lang="es-AR"/>
                    </a:p>
                  </a:txBody>
                  <a:tcPr/>
                </a:tc>
                <a:tc vMerge="1">
                  <a:txBody>
                    <a:bodyPr/>
                    <a:lstStyle/>
                    <a:p>
                      <a:endParaRPr lang="es-AR"/>
                    </a:p>
                  </a:txBody>
                  <a:tcPr/>
                </a:tc>
                <a:tc>
                  <a:txBody>
                    <a:bodyPr/>
                    <a:lstStyle/>
                    <a:p>
                      <a:pPr algn="l" fontAlgn="ctr"/>
                      <a:r>
                        <a:rPr lang="es-AR" sz="1200" u="none" strike="noStrike" dirty="0">
                          <a:effectLst/>
                          <a:latin typeface="Arial" panose="020B0604020202020204" pitchFamily="34" charset="0"/>
                          <a:cs typeface="Arial" panose="020B0604020202020204" pitchFamily="34" charset="0"/>
                        </a:rPr>
                        <a:t>Requirente</a:t>
                      </a:r>
                      <a:endParaRPr lang="es-AR" sz="12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78,80%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10,60%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6,00%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2,60%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AR" sz="1200" u="none" strike="noStrike" dirty="0">
                          <a:effectLst/>
                          <a:latin typeface="Arial" panose="020B0604020202020204" pitchFamily="34" charset="0"/>
                          <a:cs typeface="Arial" panose="020B0604020202020204" pitchFamily="34" charset="0"/>
                        </a:rPr>
                        <a:t>98,00%</a:t>
                      </a:r>
                      <a:endParaRPr lang="es-A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9" name="8 Elipse"/>
          <p:cNvSpPr/>
          <p:nvPr/>
        </p:nvSpPr>
        <p:spPr>
          <a:xfrm>
            <a:off x="6184089" y="2777200"/>
            <a:ext cx="1944312" cy="100671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2 Marcador de contenido"/>
          <p:cNvSpPr>
            <a:spLocks noGrp="1"/>
          </p:cNvSpPr>
          <p:nvPr>
            <p:ph type="subTitle" idx="1"/>
          </p:nvPr>
        </p:nvSpPr>
        <p:spPr>
          <a:xfrm>
            <a:off x="914290" y="5445280"/>
            <a:ext cx="7993060" cy="1007542"/>
          </a:xfrm>
        </p:spPr>
        <p:txBody>
          <a:bodyPr>
            <a:normAutofit/>
          </a:bodyPr>
          <a:lstStyle/>
          <a:p>
            <a:pPr algn="just" fontAlgn="auto">
              <a:spcBef>
                <a:spcPts val="580"/>
              </a:spcBef>
              <a:spcAft>
                <a:spcPts val="0"/>
              </a:spcAft>
              <a:buFont typeface="Wingdings 2"/>
              <a:buNone/>
              <a:defRPr/>
            </a:pPr>
            <a:r>
              <a:rPr lang="es-ES" sz="1600" dirty="0" smtClean="0">
                <a:solidFill>
                  <a:schemeClr val="accent5"/>
                </a:solidFill>
                <a:latin typeface="Arial" panose="020B0604020202020204" pitchFamily="34" charset="0"/>
                <a:cs typeface="Arial" panose="020B0604020202020204" pitchFamily="34" charset="0"/>
              </a:rPr>
              <a:t>Existe asociación entre la capacidad de reflexión y el control de la violencia mejores niveles de capacidad de reflexión en situaciones de violencia controlada favorece asimismo el alcance de acuerdos. </a:t>
            </a:r>
            <a:endParaRPr lang="es-ES" sz="1600" dirty="0">
              <a:solidFill>
                <a:schemeClr val="accent5"/>
              </a:solidFill>
              <a:latin typeface="Arial" panose="020B0604020202020204" pitchFamily="34" charset="0"/>
              <a:cs typeface="Arial" panose="020B0604020202020204" pitchFamily="34" charset="0"/>
            </a:endParaRPr>
          </a:p>
        </p:txBody>
      </p:sp>
      <p:sp>
        <p:nvSpPr>
          <p:cNvPr id="10" name="9 Marcador de número de diapositiva"/>
          <p:cNvSpPr>
            <a:spLocks noGrp="1"/>
          </p:cNvSpPr>
          <p:nvPr>
            <p:ph type="sldNum" sz="quarter" idx="12"/>
          </p:nvPr>
        </p:nvSpPr>
        <p:spPr/>
        <p:txBody>
          <a:bodyPr/>
          <a:lstStyle/>
          <a:p>
            <a:pPr>
              <a:defRPr/>
            </a:pPr>
            <a:fld id="{40E50ECC-F463-45C6-ACEE-1FD5E6AF585D}" type="slidenum">
              <a:rPr lang="es-ES" smtClean="0"/>
              <a:pPr>
                <a:defRPr/>
              </a:pPr>
              <a:t>49</a:t>
            </a:fld>
            <a:endParaRPr lang="es-ES" dirty="0"/>
          </a:p>
        </p:txBody>
      </p:sp>
      <p:sp>
        <p:nvSpPr>
          <p:cNvPr id="8" name="7 Elipse"/>
          <p:cNvSpPr/>
          <p:nvPr/>
        </p:nvSpPr>
        <p:spPr>
          <a:xfrm>
            <a:off x="4711366" y="1572483"/>
            <a:ext cx="2412331" cy="85102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11 Elipse"/>
          <p:cNvSpPr/>
          <p:nvPr/>
        </p:nvSpPr>
        <p:spPr>
          <a:xfrm>
            <a:off x="914290" y="3642165"/>
            <a:ext cx="1224170" cy="85102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3" name="12 Elipse"/>
          <p:cNvSpPr/>
          <p:nvPr/>
        </p:nvSpPr>
        <p:spPr>
          <a:xfrm>
            <a:off x="4092424" y="4056824"/>
            <a:ext cx="972135" cy="124443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13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uiExpand="1" build="p"/>
      <p:bldP spid="8"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900113" y="4437140"/>
            <a:ext cx="8229600" cy="1470025"/>
          </a:xfrm>
        </p:spPr>
        <p:txBody>
          <a:bodyPr/>
          <a:lstStyle/>
          <a:p>
            <a:pPr fontAlgn="auto">
              <a:spcBef>
                <a:spcPts val="580"/>
              </a:spcBef>
              <a:spcAft>
                <a:spcPts val="0"/>
              </a:spcAft>
              <a:defRPr/>
            </a:pPr>
            <a:r>
              <a:rPr lang="es-E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s-E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s-E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s-E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s-AR" dirty="0"/>
          </a:p>
        </p:txBody>
      </p:sp>
      <p:sp>
        <p:nvSpPr>
          <p:cNvPr id="2" name="1 Marcador de número de diapositiva"/>
          <p:cNvSpPr>
            <a:spLocks noGrp="1"/>
          </p:cNvSpPr>
          <p:nvPr>
            <p:ph type="sldNum" sz="quarter" idx="12"/>
          </p:nvPr>
        </p:nvSpPr>
        <p:spPr/>
        <p:txBody>
          <a:bodyPr/>
          <a:lstStyle/>
          <a:p>
            <a:pPr>
              <a:defRPr/>
            </a:pPr>
            <a:fld id="{40E50ECC-F463-45C6-ACEE-1FD5E6AF585D}" type="slidenum">
              <a:rPr lang="es-ES" smtClean="0"/>
              <a:pPr>
                <a:defRPr/>
              </a:pPr>
              <a:t>5</a:t>
            </a:fld>
            <a:endParaRPr lang="es-ES" dirty="0"/>
          </a:p>
        </p:txBody>
      </p:sp>
      <p:sp>
        <p:nvSpPr>
          <p:cNvPr id="9" name="2 Marcador de contenido"/>
          <p:cNvSpPr txBox="1">
            <a:spLocks/>
          </p:cNvSpPr>
          <p:nvPr/>
        </p:nvSpPr>
        <p:spPr bwMode="auto">
          <a:xfrm>
            <a:off x="900113" y="1557338"/>
            <a:ext cx="7772400" cy="41759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fontAlgn="base">
              <a:spcBef>
                <a:spcPts val="575"/>
              </a:spcBef>
              <a:spcAft>
                <a:spcPct val="0"/>
              </a:spcAft>
              <a:buClr>
                <a:schemeClr val="accent1"/>
              </a:buClr>
              <a:buSzPct val="85000"/>
              <a:buFont typeface="Wingdings 2" pitchFamily="18" charset="2"/>
              <a:buNone/>
              <a:defRPr sz="2600" kern="1200" baseline="0">
                <a:solidFill>
                  <a:schemeClr val="accent1">
                    <a:lumMod val="90000"/>
                    <a:lumOff val="10000"/>
                  </a:schemeClr>
                </a:solidFill>
                <a:latin typeface="+mn-lt"/>
                <a:ea typeface="+mn-ea"/>
                <a:cs typeface="+mn-cs"/>
              </a:defRPr>
            </a:lvl1pPr>
            <a:lvl2pPr marL="457200" indent="0" algn="ctr" rtl="0" fontAlgn="base">
              <a:spcBef>
                <a:spcPts val="375"/>
              </a:spcBef>
              <a:spcAft>
                <a:spcPct val="0"/>
              </a:spcAft>
              <a:buClr>
                <a:schemeClr val="accent2"/>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ts val="375"/>
              </a:spcBef>
              <a:spcAft>
                <a:spcPct val="0"/>
              </a:spcAft>
              <a:buClr>
                <a:srgbClr val="B1ABAB"/>
              </a:buClr>
              <a:buSzPct val="85000"/>
              <a:buFont typeface="Wingdings 2" pitchFamily="18" charset="2"/>
              <a:buNone/>
              <a:defRPr sz="2000" kern="1200">
                <a:solidFill>
                  <a:schemeClr val="tx1"/>
                </a:solidFill>
                <a:latin typeface="+mn-lt"/>
                <a:ea typeface="+mn-ea"/>
                <a:cs typeface="+mn-cs"/>
              </a:defRPr>
            </a:lvl3pPr>
            <a:lvl4pPr marL="1371600" indent="0" algn="ctr" rtl="0" fontAlgn="base">
              <a:spcBef>
                <a:spcPts val="375"/>
              </a:spcBef>
              <a:spcAft>
                <a:spcPct val="0"/>
              </a:spcAft>
              <a:buClr>
                <a:srgbClr val="F2DCDB"/>
              </a:buClr>
              <a:buSzPct val="80000"/>
              <a:buFont typeface="Wingdings 2" pitchFamily="18" charset="2"/>
              <a:buNone/>
              <a:defRPr sz="2000" kern="1200">
                <a:solidFill>
                  <a:schemeClr val="tx1"/>
                </a:solidFill>
                <a:latin typeface="+mn-lt"/>
                <a:ea typeface="+mn-ea"/>
                <a:cs typeface="+mn-cs"/>
              </a:defRPr>
            </a:lvl4pPr>
            <a:lvl5pPr marL="1828800" indent="0" algn="ctr" rtl="0" fontAlgn="base">
              <a:spcBef>
                <a:spcPts val="375"/>
              </a:spcBef>
              <a:spcAft>
                <a:spcPct val="0"/>
              </a:spcAft>
              <a:buClr>
                <a:srgbClr val="F2DCDB"/>
              </a:buClr>
              <a:buNone/>
              <a:defRPr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fontAlgn="auto">
              <a:spcBef>
                <a:spcPts val="580"/>
              </a:spcBef>
              <a:spcAft>
                <a:spcPts val="0"/>
              </a:spcAft>
              <a:buFont typeface="Wingdings 2"/>
              <a:buNone/>
              <a:defRPr/>
            </a:pPr>
            <a:r>
              <a:rPr lang="es-ES" sz="440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Mediamos, </a:t>
            </a:r>
          </a:p>
          <a:p>
            <a:pPr fontAlgn="auto">
              <a:spcBef>
                <a:spcPts val="580"/>
              </a:spcBef>
              <a:spcAft>
                <a:spcPts val="0"/>
              </a:spcAft>
              <a:buFont typeface="Wingdings 2"/>
              <a:buNone/>
              <a:defRPr/>
            </a:pPr>
            <a:r>
              <a:rPr lang="es-ES" sz="440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 reflexionando sobre lo que hacemos, </a:t>
            </a:r>
          </a:p>
          <a:p>
            <a:pPr fontAlgn="auto">
              <a:spcBef>
                <a:spcPts val="580"/>
              </a:spcBef>
              <a:spcAft>
                <a:spcPts val="0"/>
              </a:spcAft>
              <a:buFont typeface="Wingdings 2"/>
              <a:buNone/>
              <a:defRPr/>
            </a:pPr>
            <a:r>
              <a:rPr lang="es-ES" sz="440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nos preguntamos…</a:t>
            </a:r>
            <a:endParaRPr lang="es-E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95400" y="2152487"/>
            <a:ext cx="6400800" cy="1600200"/>
          </a:xfrm>
        </p:spPr>
        <p:txBody>
          <a:bodyPr/>
          <a:lstStyle/>
          <a:p>
            <a:endParaRPr lang="es-AR" dirty="0"/>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50</a:t>
            </a:fld>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2916049701"/>
              </p:ext>
            </p:extLst>
          </p:nvPr>
        </p:nvGraphicFramePr>
        <p:xfrm>
          <a:off x="755652" y="1660990"/>
          <a:ext cx="7958241" cy="3568260"/>
        </p:xfrm>
        <a:graphic>
          <a:graphicData uri="http://schemas.openxmlformats.org/drawingml/2006/table">
            <a:tbl>
              <a:tblPr>
                <a:tableStyleId>{5C22544A-7EE6-4342-B048-85BDC9FD1C3A}</a:tableStyleId>
              </a:tblPr>
              <a:tblGrid>
                <a:gridCol w="1865516"/>
                <a:gridCol w="1865516"/>
                <a:gridCol w="987717"/>
                <a:gridCol w="1298119"/>
                <a:gridCol w="1298119"/>
                <a:gridCol w="643254"/>
              </a:tblGrid>
              <a:tr h="354345">
                <a:tc rowSpan="2" gridSpan="3">
                  <a:txBody>
                    <a:bodyPr/>
                    <a:lstStyle/>
                    <a:p>
                      <a:pPr>
                        <a:lnSpc>
                          <a:spcPct val="115000"/>
                        </a:lnSpc>
                        <a:spcAft>
                          <a:spcPts val="0"/>
                        </a:spcAft>
                      </a:pPr>
                      <a:r>
                        <a:rPr lang="es-AR" sz="1200" dirty="0" smtClean="0">
                          <a:effectLst/>
                          <a:latin typeface="Arial" panose="020B0604020202020204" pitchFamily="34" charset="0"/>
                          <a:cs typeface="Arial" panose="020B0604020202020204" pitchFamily="34" charset="0"/>
                        </a:rPr>
                        <a:t>Relación </a:t>
                      </a:r>
                      <a:r>
                        <a:rPr lang="es-AR" sz="1200" dirty="0">
                          <a:effectLst/>
                          <a:latin typeface="Arial" panose="020B0604020202020204" pitchFamily="34" charset="0"/>
                          <a:cs typeface="Arial" panose="020B0604020202020204" pitchFamily="34" charset="0"/>
                        </a:rPr>
                        <a:t>entre la existencia de otras intervenciones judiciales y el control de la violencia</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rowSpan="2" hMerge="1">
                  <a:txBody>
                    <a:bodyPr/>
                    <a:lstStyle/>
                    <a:p>
                      <a:endParaRPr lang="es-AR"/>
                    </a:p>
                  </a:txBody>
                  <a:tcPr/>
                </a:tc>
                <a:tc rowSpan="2" hMerge="1">
                  <a:txBody>
                    <a:bodyPr/>
                    <a:lstStyle/>
                    <a:p>
                      <a:endParaRPr lang="es-AR"/>
                    </a:p>
                  </a:txBody>
                  <a:tcPr/>
                </a:tc>
                <a:tc gridSpan="2">
                  <a:txBody>
                    <a:bodyPr/>
                    <a:lstStyle/>
                    <a:p>
                      <a:pPr marL="38100" marR="38100" algn="ctr">
                        <a:lnSpc>
                          <a:spcPts val="1600"/>
                        </a:lnSpc>
                        <a:spcAft>
                          <a:spcPts val="0"/>
                        </a:spcAft>
                      </a:pPr>
                      <a:r>
                        <a:rPr lang="es-AR" sz="1200" dirty="0">
                          <a:effectLst/>
                          <a:latin typeface="Arial" panose="020B0604020202020204" pitchFamily="34" charset="0"/>
                          <a:cs typeface="Arial" panose="020B0604020202020204" pitchFamily="34" charset="0"/>
                        </a:rPr>
                        <a:t>¿Está controlada la violencia?</a:t>
                      </a:r>
                      <a:endParaRPr lang="es-AR" sz="1200" dirty="0">
                        <a:effectLst/>
                        <a:latin typeface="Arial" panose="020B0604020202020204" pitchFamily="34" charset="0"/>
                        <a:ea typeface="Times New Roman"/>
                        <a:cs typeface="Arial" panose="020B0604020202020204" pitchFamily="34" charset="0"/>
                      </a:endParaRPr>
                    </a:p>
                  </a:txBody>
                  <a:tcPr marL="0" marR="0" marT="0" marB="0" anchor="b"/>
                </a:tc>
                <a:tc hMerge="1">
                  <a:txBody>
                    <a:bodyPr/>
                    <a:lstStyle/>
                    <a:p>
                      <a:endParaRPr lang="es-AR"/>
                    </a:p>
                  </a:txBody>
                  <a:tcPr/>
                </a:tc>
                <a:tc rowSpan="2">
                  <a:txBody>
                    <a:bodyPr/>
                    <a:lstStyle/>
                    <a:p>
                      <a:pPr marL="38100" marR="38100" algn="ctr">
                        <a:lnSpc>
                          <a:spcPts val="1600"/>
                        </a:lnSpc>
                        <a:spcAft>
                          <a:spcPts val="0"/>
                        </a:spcAft>
                      </a:pPr>
                      <a:r>
                        <a:rPr lang="es-AR" sz="1200" dirty="0">
                          <a:effectLst/>
                          <a:latin typeface="Arial" panose="020B0604020202020204" pitchFamily="34" charset="0"/>
                          <a:cs typeface="Arial" panose="020B0604020202020204" pitchFamily="34" charset="0"/>
                        </a:rPr>
                        <a:t>Total</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79151">
                <a:tc gridSpan="3" vMerge="1">
                  <a:txBody>
                    <a:bodyPr/>
                    <a:lstStyle/>
                    <a:p>
                      <a:endParaRPr lang="es-AR"/>
                    </a:p>
                  </a:txBody>
                  <a:tcPr/>
                </a:tc>
                <a:tc hMerge="1" vMerge="1">
                  <a:txBody>
                    <a:bodyPr/>
                    <a:lstStyle/>
                    <a:p>
                      <a:endParaRPr lang="es-AR"/>
                    </a:p>
                  </a:txBody>
                  <a:tcPr/>
                </a:tc>
                <a:tc hMerge="1" vMerge="1">
                  <a:txBody>
                    <a:bodyPr/>
                    <a:lstStyle/>
                    <a:p>
                      <a:endParaRPr lang="es-AR"/>
                    </a:p>
                  </a:txBody>
                  <a:tcPr/>
                </a:tc>
                <a:tc>
                  <a:txBody>
                    <a:bodyPr/>
                    <a:lstStyle/>
                    <a:p>
                      <a:pPr marL="38100" marR="38100" algn="ctr">
                        <a:lnSpc>
                          <a:spcPts val="1600"/>
                        </a:lnSpc>
                        <a:spcAft>
                          <a:spcPts val="0"/>
                        </a:spcAft>
                      </a:pPr>
                      <a:r>
                        <a:rPr lang="es-AR" sz="1200" dirty="0">
                          <a:effectLst/>
                          <a:latin typeface="Arial" panose="020B0604020202020204" pitchFamily="34" charset="0"/>
                          <a:cs typeface="Arial" panose="020B0604020202020204" pitchFamily="34" charset="0"/>
                        </a:rPr>
                        <a:t>No</a:t>
                      </a:r>
                      <a:endParaRPr lang="es-AR" sz="1200" dirty="0">
                        <a:effectLst/>
                        <a:latin typeface="Arial" panose="020B0604020202020204" pitchFamily="34" charset="0"/>
                        <a:ea typeface="Times New Roman"/>
                        <a:cs typeface="Arial" panose="020B0604020202020204" pitchFamily="34" charset="0"/>
                      </a:endParaRPr>
                    </a:p>
                  </a:txBody>
                  <a:tcPr marL="0" marR="0" marT="0" marB="0" anchor="b"/>
                </a:tc>
                <a:tc>
                  <a:txBody>
                    <a:bodyPr/>
                    <a:lstStyle/>
                    <a:p>
                      <a:pPr marL="38100" marR="38100" algn="ctr">
                        <a:lnSpc>
                          <a:spcPts val="1600"/>
                        </a:lnSpc>
                        <a:spcAft>
                          <a:spcPts val="0"/>
                        </a:spcAft>
                      </a:pPr>
                      <a:r>
                        <a:rPr lang="es-AR" sz="1200" dirty="0">
                          <a:effectLst/>
                          <a:latin typeface="Arial" panose="020B0604020202020204" pitchFamily="34" charset="0"/>
                          <a:cs typeface="Arial" panose="020B0604020202020204" pitchFamily="34" charset="0"/>
                        </a:rPr>
                        <a:t>Sí</a:t>
                      </a:r>
                      <a:endParaRPr lang="es-AR" sz="1200" dirty="0">
                        <a:effectLst/>
                        <a:latin typeface="Arial" panose="020B0604020202020204" pitchFamily="34" charset="0"/>
                        <a:ea typeface="Times New Roman"/>
                        <a:cs typeface="Arial" panose="020B0604020202020204" pitchFamily="34" charset="0"/>
                      </a:endParaRPr>
                    </a:p>
                  </a:txBody>
                  <a:tcPr marL="0" marR="0" marT="0" marB="0" anchor="b"/>
                </a:tc>
                <a:tc vMerge="1">
                  <a:txBody>
                    <a:bodyPr/>
                    <a:lstStyle/>
                    <a:p>
                      <a:endParaRPr lang="es-AR"/>
                    </a:p>
                  </a:txBody>
                  <a:tcPr/>
                </a:tc>
              </a:tr>
              <a:tr h="354345">
                <a:tc rowSpan="4">
                  <a:txBody>
                    <a:bodyPr/>
                    <a:lstStyle/>
                    <a:p>
                      <a:pPr marL="38100" marR="38100" algn="ctr">
                        <a:lnSpc>
                          <a:spcPts val="1600"/>
                        </a:lnSpc>
                        <a:spcAft>
                          <a:spcPts val="0"/>
                        </a:spcAft>
                      </a:pPr>
                      <a:r>
                        <a:rPr lang="es-AR" sz="1200" dirty="0">
                          <a:effectLst/>
                          <a:latin typeface="Arial" panose="020B0604020202020204" pitchFamily="34" charset="0"/>
                          <a:cs typeface="Arial" panose="020B0604020202020204" pitchFamily="34" charset="0"/>
                        </a:rPr>
                        <a:t>Otras intervenciones judiciales</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rowSpan="2">
                  <a:txBody>
                    <a:bodyPr/>
                    <a:lstStyle/>
                    <a:p>
                      <a:pPr marL="38100" marR="38100">
                        <a:lnSpc>
                          <a:spcPts val="1600"/>
                        </a:lnSpc>
                        <a:spcAft>
                          <a:spcPts val="0"/>
                        </a:spcAft>
                      </a:pPr>
                      <a:r>
                        <a:rPr lang="es-AR" sz="1200" dirty="0">
                          <a:effectLst/>
                          <a:latin typeface="Arial" panose="020B0604020202020204" pitchFamily="34" charset="0"/>
                          <a:cs typeface="Arial" panose="020B0604020202020204" pitchFamily="34" charset="0"/>
                        </a:rPr>
                        <a:t>SIN OTRA INTERVENCIÓN JUDICIAL</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nSpc>
                          <a:spcPts val="1600"/>
                        </a:lnSpc>
                        <a:spcAft>
                          <a:spcPts val="0"/>
                        </a:spcAft>
                      </a:pPr>
                      <a:r>
                        <a:rPr lang="es-AR" sz="1200" dirty="0">
                          <a:effectLst/>
                          <a:latin typeface="Arial" panose="020B0604020202020204" pitchFamily="34" charset="0"/>
                          <a:cs typeface="Arial" panose="020B0604020202020204" pitchFamily="34" charset="0"/>
                        </a:rPr>
                        <a:t>Recuento</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35</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36</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708692">
                <a:tc vMerge="1">
                  <a:txBody>
                    <a:bodyPr/>
                    <a:lstStyle/>
                    <a:p>
                      <a:endParaRPr lang="es-AR"/>
                    </a:p>
                  </a:txBody>
                  <a:tcPr/>
                </a:tc>
                <a:tc vMerge="1">
                  <a:txBody>
                    <a:bodyPr/>
                    <a:lstStyle/>
                    <a:p>
                      <a:endParaRPr lang="es-AR"/>
                    </a:p>
                  </a:txBody>
                  <a:tcPr/>
                </a:tc>
                <a:tc>
                  <a:txBody>
                    <a:bodyPr/>
                    <a:lstStyle/>
                    <a:p>
                      <a:pPr marL="38100" marR="38100">
                        <a:lnSpc>
                          <a:spcPts val="1600"/>
                        </a:lnSpc>
                        <a:spcAft>
                          <a:spcPts val="0"/>
                        </a:spcAft>
                      </a:pPr>
                      <a:r>
                        <a:rPr lang="es-AR" sz="1200" dirty="0">
                          <a:effectLst/>
                          <a:latin typeface="Arial" panose="020B0604020202020204" pitchFamily="34" charset="0"/>
                          <a:cs typeface="Arial" panose="020B0604020202020204" pitchFamily="34" charset="0"/>
                        </a:rPr>
                        <a:t>% del total</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0,7%</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25,7%</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26,5%</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54345">
                <a:tc vMerge="1">
                  <a:txBody>
                    <a:bodyPr/>
                    <a:lstStyle/>
                    <a:p>
                      <a:endParaRPr lang="es-AR"/>
                    </a:p>
                  </a:txBody>
                  <a:tcPr/>
                </a:tc>
                <a:tc rowSpan="2">
                  <a:txBody>
                    <a:bodyPr/>
                    <a:lstStyle/>
                    <a:p>
                      <a:pPr marL="38100" marR="38100">
                        <a:lnSpc>
                          <a:spcPts val="1600"/>
                        </a:lnSpc>
                        <a:spcAft>
                          <a:spcPts val="0"/>
                        </a:spcAft>
                      </a:pPr>
                      <a:r>
                        <a:rPr lang="es-AR" sz="1200" dirty="0">
                          <a:effectLst/>
                          <a:latin typeface="Arial" panose="020B0604020202020204" pitchFamily="34" charset="0"/>
                          <a:cs typeface="Arial" panose="020B0604020202020204" pitchFamily="34" charset="0"/>
                        </a:rPr>
                        <a:t>CON OTRA INTERVENCIÓN JUDICIAL</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nSpc>
                          <a:spcPts val="1600"/>
                        </a:lnSpc>
                        <a:spcAft>
                          <a:spcPts val="0"/>
                        </a:spcAft>
                      </a:pPr>
                      <a:r>
                        <a:rPr lang="es-AR" sz="1200" dirty="0">
                          <a:effectLst/>
                          <a:latin typeface="Arial" panose="020B0604020202020204" pitchFamily="34" charset="0"/>
                          <a:cs typeface="Arial" panose="020B0604020202020204" pitchFamily="34" charset="0"/>
                        </a:rPr>
                        <a:t>Recuento</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99</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100</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708692">
                <a:tc vMerge="1">
                  <a:txBody>
                    <a:bodyPr/>
                    <a:lstStyle/>
                    <a:p>
                      <a:endParaRPr lang="es-AR"/>
                    </a:p>
                  </a:txBody>
                  <a:tcPr/>
                </a:tc>
                <a:tc vMerge="1">
                  <a:txBody>
                    <a:bodyPr/>
                    <a:lstStyle/>
                    <a:p>
                      <a:endParaRPr lang="es-AR"/>
                    </a:p>
                  </a:txBody>
                  <a:tcPr/>
                </a:tc>
                <a:tc>
                  <a:txBody>
                    <a:bodyPr/>
                    <a:lstStyle/>
                    <a:p>
                      <a:pPr marL="38100" marR="38100">
                        <a:lnSpc>
                          <a:spcPts val="1600"/>
                        </a:lnSpc>
                        <a:spcAft>
                          <a:spcPts val="0"/>
                        </a:spcAft>
                      </a:pPr>
                      <a:r>
                        <a:rPr lang="es-AR" sz="1200" dirty="0">
                          <a:effectLst/>
                          <a:latin typeface="Arial" panose="020B0604020202020204" pitchFamily="34" charset="0"/>
                          <a:cs typeface="Arial" panose="020B0604020202020204" pitchFamily="34" charset="0"/>
                        </a:rPr>
                        <a:t>% del total</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0,7%</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72,8%</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73,5%</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54345">
                <a:tc rowSpan="2" gridSpan="2">
                  <a:txBody>
                    <a:bodyPr/>
                    <a:lstStyle/>
                    <a:p>
                      <a:pPr marL="38100" marR="38100">
                        <a:lnSpc>
                          <a:spcPts val="1600"/>
                        </a:lnSpc>
                        <a:spcAft>
                          <a:spcPts val="0"/>
                        </a:spcAft>
                      </a:pPr>
                      <a:r>
                        <a:rPr lang="es-AR" sz="1200" dirty="0">
                          <a:effectLst/>
                          <a:latin typeface="Arial" panose="020B0604020202020204" pitchFamily="34" charset="0"/>
                          <a:cs typeface="Arial" panose="020B0604020202020204" pitchFamily="34" charset="0"/>
                        </a:rPr>
                        <a:t>Total</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rowSpan="2" hMerge="1">
                  <a:txBody>
                    <a:bodyPr/>
                    <a:lstStyle/>
                    <a:p>
                      <a:endParaRPr lang="es-AR"/>
                    </a:p>
                  </a:txBody>
                  <a:tcPr/>
                </a:tc>
                <a:tc>
                  <a:txBody>
                    <a:bodyPr/>
                    <a:lstStyle/>
                    <a:p>
                      <a:pPr marL="38100" marR="38100">
                        <a:lnSpc>
                          <a:spcPts val="1600"/>
                        </a:lnSpc>
                        <a:spcAft>
                          <a:spcPts val="0"/>
                        </a:spcAft>
                      </a:pPr>
                      <a:r>
                        <a:rPr lang="es-AR" sz="1200" dirty="0">
                          <a:effectLst/>
                          <a:latin typeface="Arial" panose="020B0604020202020204" pitchFamily="34" charset="0"/>
                          <a:cs typeface="Arial" panose="020B0604020202020204" pitchFamily="34" charset="0"/>
                        </a:rPr>
                        <a:t>Recuento</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2</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134</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136</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r h="354345">
                <a:tc gridSpan="2" vMerge="1">
                  <a:txBody>
                    <a:bodyPr/>
                    <a:lstStyle/>
                    <a:p>
                      <a:endParaRPr lang="es-AR"/>
                    </a:p>
                  </a:txBody>
                  <a:tcPr/>
                </a:tc>
                <a:tc hMerge="1" vMerge="1">
                  <a:txBody>
                    <a:bodyPr/>
                    <a:lstStyle/>
                    <a:p>
                      <a:endParaRPr lang="es-AR"/>
                    </a:p>
                  </a:txBody>
                  <a:tcPr/>
                </a:tc>
                <a:tc>
                  <a:txBody>
                    <a:bodyPr/>
                    <a:lstStyle/>
                    <a:p>
                      <a:pPr marL="38100" marR="38100">
                        <a:lnSpc>
                          <a:spcPts val="1600"/>
                        </a:lnSpc>
                        <a:spcAft>
                          <a:spcPts val="0"/>
                        </a:spcAft>
                      </a:pPr>
                      <a:r>
                        <a:rPr lang="es-AR" sz="1200" dirty="0">
                          <a:effectLst/>
                          <a:latin typeface="Arial" panose="020B0604020202020204" pitchFamily="34" charset="0"/>
                          <a:cs typeface="Arial" panose="020B0604020202020204" pitchFamily="34" charset="0"/>
                        </a:rPr>
                        <a:t>% del total</a:t>
                      </a:r>
                      <a:endParaRPr lang="es-AR" sz="12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1,5%</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98,5%</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38100" marR="38100" algn="r">
                        <a:lnSpc>
                          <a:spcPts val="1600"/>
                        </a:lnSpc>
                        <a:spcAft>
                          <a:spcPts val="0"/>
                        </a:spcAft>
                      </a:pPr>
                      <a:r>
                        <a:rPr lang="es-AR" sz="1200" dirty="0">
                          <a:effectLst/>
                          <a:latin typeface="Arial" panose="020B0604020202020204" pitchFamily="34" charset="0"/>
                          <a:cs typeface="Arial" panose="020B0604020202020204" pitchFamily="34" charset="0"/>
                        </a:rPr>
                        <a:t>100,0%</a:t>
                      </a:r>
                      <a:endParaRPr lang="es-AR" sz="1200" dirty="0">
                        <a:effectLst/>
                        <a:latin typeface="Arial" panose="020B0604020202020204" pitchFamily="34" charset="0"/>
                        <a:ea typeface="Times New Roman"/>
                        <a:cs typeface="Arial" panose="020B0604020202020204" pitchFamily="34" charset="0"/>
                      </a:endParaRPr>
                    </a:p>
                  </a:txBody>
                  <a:tcPr marL="0" marR="0" marT="0" marB="0" anchor="ctr"/>
                </a:tc>
              </a:tr>
            </a:tbl>
          </a:graphicData>
        </a:graphic>
      </p:graphicFrame>
      <p:sp>
        <p:nvSpPr>
          <p:cNvPr id="6" name="5 Elipse"/>
          <p:cNvSpPr/>
          <p:nvPr/>
        </p:nvSpPr>
        <p:spPr>
          <a:xfrm>
            <a:off x="6243794" y="3463262"/>
            <a:ext cx="792110" cy="324045"/>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6 Elipse"/>
          <p:cNvSpPr/>
          <p:nvPr/>
        </p:nvSpPr>
        <p:spPr>
          <a:xfrm>
            <a:off x="6263011" y="2420860"/>
            <a:ext cx="720100" cy="36005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7 Elipse"/>
          <p:cNvSpPr/>
          <p:nvPr/>
        </p:nvSpPr>
        <p:spPr>
          <a:xfrm>
            <a:off x="971550" y="3104032"/>
            <a:ext cx="1512210" cy="72010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8 Elipse"/>
          <p:cNvSpPr/>
          <p:nvPr/>
        </p:nvSpPr>
        <p:spPr>
          <a:xfrm>
            <a:off x="5672614" y="1732997"/>
            <a:ext cx="2232310" cy="360050"/>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9 CuadroTexto"/>
          <p:cNvSpPr txBox="1"/>
          <p:nvPr/>
        </p:nvSpPr>
        <p:spPr>
          <a:xfrm>
            <a:off x="733805" y="5805330"/>
            <a:ext cx="8374825" cy="646331"/>
          </a:xfrm>
          <a:prstGeom prst="rect">
            <a:avLst/>
          </a:prstGeom>
          <a:noFill/>
        </p:spPr>
        <p:txBody>
          <a:bodyPr wrap="square" rtlCol="0">
            <a:spAutoFit/>
          </a:bodyPr>
          <a:lstStyle/>
          <a:p>
            <a:r>
              <a:rPr lang="es-AR" dirty="0" smtClean="0">
                <a:solidFill>
                  <a:schemeClr val="accent5"/>
                </a:solidFill>
              </a:rPr>
              <a:t>No hay asociación entre el Control de la violencia y otras intervenciones judiciales</a:t>
            </a:r>
            <a:endParaRPr lang="es-AR" dirty="0">
              <a:solidFill>
                <a:schemeClr val="accent5"/>
              </a:solidFill>
            </a:endParaRPr>
          </a:p>
        </p:txBody>
      </p:sp>
      <p:sp>
        <p:nvSpPr>
          <p:cNvPr id="12" name="11 Rectángulo"/>
          <p:cNvSpPr/>
          <p:nvPr/>
        </p:nvSpPr>
        <p:spPr>
          <a:xfrm>
            <a:off x="971550" y="404813"/>
            <a:ext cx="5118709" cy="707886"/>
          </a:xfrm>
          <a:prstGeom prst="rect">
            <a:avLst/>
          </a:prstGeom>
        </p:spPr>
        <p:txBody>
          <a:bodyPr wrap="none">
            <a:spAutoFit/>
          </a:bodyPr>
          <a:lstStyle/>
          <a:p>
            <a:pPr fontAlgn="auto">
              <a:spcBef>
                <a:spcPts val="0"/>
              </a:spcBef>
              <a:spcAft>
                <a:spcPts val="0"/>
              </a:spcAft>
              <a:defRPr/>
            </a:pPr>
            <a:r>
              <a:rPr lang="es-AR"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s-AR"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9135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a:spLocks noChangeArrowheads="1"/>
          </p:cNvSpPr>
          <p:nvPr/>
        </p:nvSpPr>
        <p:spPr bwMode="auto">
          <a:xfrm>
            <a:off x="2268538" y="49213"/>
            <a:ext cx="4551362" cy="369887"/>
          </a:xfrm>
          <a:prstGeom prst="rect">
            <a:avLst/>
          </a:prstGeom>
          <a:noFill/>
          <a:ln w="9525">
            <a:noFill/>
            <a:miter lim="800000"/>
            <a:headEnd/>
            <a:tailEnd/>
          </a:ln>
        </p:spPr>
        <p:txBody>
          <a:bodyPr>
            <a:spAutoFit/>
          </a:bodyPr>
          <a:lstStyle/>
          <a:p>
            <a:r>
              <a:rPr lang="es-AR" b="1" dirty="0">
                <a:solidFill>
                  <a:schemeClr val="bg1"/>
                </a:solidFill>
                <a:latin typeface="Perpetua" pitchFamily="18" charset="0"/>
              </a:rPr>
              <a:t>Poder Judicial de la Ciudad de Buenos Aires</a:t>
            </a:r>
          </a:p>
        </p:txBody>
      </p:sp>
      <p:sp>
        <p:nvSpPr>
          <p:cNvPr id="48" name="47 Elipse"/>
          <p:cNvSpPr/>
          <p:nvPr/>
        </p:nvSpPr>
        <p:spPr>
          <a:xfrm>
            <a:off x="134938" y="534988"/>
            <a:ext cx="8816975" cy="5846762"/>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s-AR" dirty="0"/>
          </a:p>
        </p:txBody>
      </p:sp>
      <p:pic>
        <p:nvPicPr>
          <p:cNvPr id="19" name="18 Imagen"/>
          <p:cNvPicPr>
            <a:picLocks noChangeAspect="1"/>
          </p:cNvPicPr>
          <p:nvPr/>
        </p:nvPicPr>
        <p:blipFill>
          <a:blip r:embed="rId3"/>
          <a:srcRect/>
          <a:stretch>
            <a:fillRect/>
          </a:stretch>
        </p:blipFill>
        <p:spPr bwMode="auto">
          <a:xfrm>
            <a:off x="7164388" y="3697288"/>
            <a:ext cx="1223962" cy="1171575"/>
          </a:xfrm>
          <a:prstGeom prst="rect">
            <a:avLst/>
          </a:prstGeom>
          <a:noFill/>
          <a:ln w="9525">
            <a:noFill/>
            <a:miter lim="800000"/>
            <a:headEnd/>
            <a:tailEnd/>
          </a:ln>
        </p:spPr>
      </p:pic>
      <p:pic>
        <p:nvPicPr>
          <p:cNvPr id="55" name="54 Imagen"/>
          <p:cNvPicPr>
            <a:picLocks noChangeAspect="1"/>
          </p:cNvPicPr>
          <p:nvPr/>
        </p:nvPicPr>
        <p:blipFill>
          <a:blip r:embed="rId4"/>
          <a:srcRect/>
          <a:stretch>
            <a:fillRect/>
          </a:stretch>
        </p:blipFill>
        <p:spPr bwMode="auto">
          <a:xfrm>
            <a:off x="7159625" y="2728913"/>
            <a:ext cx="425450" cy="504825"/>
          </a:xfrm>
          <a:prstGeom prst="rect">
            <a:avLst/>
          </a:prstGeom>
          <a:noFill/>
          <a:ln w="9525">
            <a:noFill/>
            <a:miter lim="800000"/>
            <a:headEnd/>
            <a:tailEnd/>
          </a:ln>
        </p:spPr>
      </p:pic>
      <p:sp>
        <p:nvSpPr>
          <p:cNvPr id="122" name="121 CuadroTexto"/>
          <p:cNvSpPr txBox="1"/>
          <p:nvPr/>
        </p:nvSpPr>
        <p:spPr>
          <a:xfrm>
            <a:off x="5610225" y="3698875"/>
            <a:ext cx="1554163" cy="738188"/>
          </a:xfrm>
          <a:prstGeom prst="rect">
            <a:avLst/>
          </a:prstGeom>
          <a:noFill/>
          <a:ln w="57150">
            <a:noFill/>
          </a:ln>
        </p:spPr>
        <p:txBody>
          <a:bodyPr>
            <a:spAutoFit/>
          </a:bodyPr>
          <a:lstStyle/>
          <a:p>
            <a:pPr algn="ctr" fontAlgn="auto">
              <a:spcBef>
                <a:spcPts val="0"/>
              </a:spcBef>
              <a:spcAft>
                <a:spcPts val="0"/>
              </a:spcAft>
              <a:defRPr/>
            </a:pPr>
            <a:r>
              <a:rPr lang="es-AR" sz="1400" b="1" dirty="0">
                <a:solidFill>
                  <a:schemeClr val="tx2">
                    <a:lumMod val="50000"/>
                  </a:schemeClr>
                </a:solidFill>
                <a:latin typeface="+mn-lt"/>
              </a:rPr>
              <a:t> Equipo Interdisciplinario DAM</a:t>
            </a:r>
          </a:p>
        </p:txBody>
      </p:sp>
      <p:pic>
        <p:nvPicPr>
          <p:cNvPr id="125" name="124 Imagen"/>
          <p:cNvPicPr>
            <a:picLocks noChangeAspect="1"/>
          </p:cNvPicPr>
          <p:nvPr/>
        </p:nvPicPr>
        <p:blipFill>
          <a:blip r:embed="rId4"/>
          <a:srcRect/>
          <a:stretch>
            <a:fillRect/>
          </a:stretch>
        </p:blipFill>
        <p:spPr bwMode="auto">
          <a:xfrm>
            <a:off x="7810500" y="2800350"/>
            <a:ext cx="423863" cy="506413"/>
          </a:xfrm>
          <a:prstGeom prst="rect">
            <a:avLst/>
          </a:prstGeom>
          <a:noFill/>
          <a:ln w="9525">
            <a:noFill/>
            <a:miter lim="800000"/>
            <a:headEnd/>
            <a:tailEnd/>
          </a:ln>
        </p:spPr>
      </p:pic>
      <p:pic>
        <p:nvPicPr>
          <p:cNvPr id="126" name="125 Imagen"/>
          <p:cNvPicPr>
            <a:picLocks noChangeAspect="1"/>
          </p:cNvPicPr>
          <p:nvPr/>
        </p:nvPicPr>
        <p:blipFill>
          <a:blip r:embed="rId4"/>
          <a:srcRect/>
          <a:stretch>
            <a:fillRect/>
          </a:stretch>
        </p:blipFill>
        <p:spPr bwMode="auto">
          <a:xfrm>
            <a:off x="7519988" y="2224088"/>
            <a:ext cx="423862" cy="506412"/>
          </a:xfrm>
          <a:prstGeom prst="rect">
            <a:avLst/>
          </a:prstGeom>
          <a:noFill/>
          <a:ln w="9525">
            <a:noFill/>
            <a:miter lim="800000"/>
            <a:headEnd/>
            <a:tailEnd/>
          </a:ln>
        </p:spPr>
      </p:pic>
      <p:pic>
        <p:nvPicPr>
          <p:cNvPr id="54" name="53 Imagen"/>
          <p:cNvPicPr>
            <a:picLocks noChangeAspect="1"/>
          </p:cNvPicPr>
          <p:nvPr/>
        </p:nvPicPr>
        <p:blipFill>
          <a:blip r:embed="rId5"/>
          <a:srcRect/>
          <a:stretch>
            <a:fillRect/>
          </a:stretch>
        </p:blipFill>
        <p:spPr bwMode="auto">
          <a:xfrm>
            <a:off x="1987550" y="2565400"/>
            <a:ext cx="566738" cy="719138"/>
          </a:xfrm>
          <a:prstGeom prst="rect">
            <a:avLst/>
          </a:prstGeom>
          <a:noFill/>
          <a:ln w="9525">
            <a:noFill/>
            <a:miter lim="800000"/>
            <a:headEnd/>
            <a:tailEnd/>
          </a:ln>
        </p:spPr>
      </p:pic>
      <p:pic>
        <p:nvPicPr>
          <p:cNvPr id="58" name="57 Imagen"/>
          <p:cNvPicPr>
            <a:picLocks noChangeAspect="1"/>
          </p:cNvPicPr>
          <p:nvPr/>
        </p:nvPicPr>
        <p:blipFill>
          <a:blip r:embed="rId6"/>
          <a:srcRect/>
          <a:stretch>
            <a:fillRect/>
          </a:stretch>
        </p:blipFill>
        <p:spPr bwMode="auto">
          <a:xfrm>
            <a:off x="684213" y="2744788"/>
            <a:ext cx="423862" cy="539750"/>
          </a:xfrm>
          <a:prstGeom prst="rect">
            <a:avLst/>
          </a:prstGeom>
          <a:noFill/>
          <a:ln w="9525">
            <a:noFill/>
            <a:miter lim="800000"/>
            <a:headEnd/>
            <a:tailEnd/>
          </a:ln>
        </p:spPr>
      </p:pic>
      <p:pic>
        <p:nvPicPr>
          <p:cNvPr id="123" name="122 Imagen"/>
          <p:cNvPicPr>
            <a:picLocks noChangeAspect="1"/>
          </p:cNvPicPr>
          <p:nvPr/>
        </p:nvPicPr>
        <p:blipFill>
          <a:blip r:embed="rId7"/>
          <a:srcRect/>
          <a:stretch>
            <a:fillRect/>
          </a:stretch>
        </p:blipFill>
        <p:spPr bwMode="auto">
          <a:xfrm>
            <a:off x="1338263" y="2697163"/>
            <a:ext cx="425450" cy="541337"/>
          </a:xfrm>
          <a:prstGeom prst="rect">
            <a:avLst/>
          </a:prstGeom>
          <a:noFill/>
          <a:ln w="9525">
            <a:noFill/>
            <a:miter lim="800000"/>
            <a:headEnd/>
            <a:tailEnd/>
          </a:ln>
        </p:spPr>
      </p:pic>
      <p:pic>
        <p:nvPicPr>
          <p:cNvPr id="124" name="123 Imagen"/>
          <p:cNvPicPr>
            <a:picLocks noChangeAspect="1"/>
          </p:cNvPicPr>
          <p:nvPr/>
        </p:nvPicPr>
        <p:blipFill>
          <a:blip r:embed="rId6"/>
          <a:srcRect/>
          <a:stretch>
            <a:fillRect/>
          </a:stretch>
        </p:blipFill>
        <p:spPr bwMode="auto">
          <a:xfrm>
            <a:off x="971550" y="2241550"/>
            <a:ext cx="425450" cy="539750"/>
          </a:xfrm>
          <a:prstGeom prst="rect">
            <a:avLst/>
          </a:prstGeom>
          <a:noFill/>
          <a:ln w="9525">
            <a:noFill/>
            <a:miter lim="800000"/>
            <a:headEnd/>
            <a:tailEnd/>
          </a:ln>
        </p:spPr>
      </p:pic>
      <p:pic>
        <p:nvPicPr>
          <p:cNvPr id="117" name="116 Imagen"/>
          <p:cNvPicPr>
            <a:picLocks noChangeAspect="1"/>
          </p:cNvPicPr>
          <p:nvPr/>
        </p:nvPicPr>
        <p:blipFill>
          <a:blip r:embed="rId8"/>
          <a:srcRect/>
          <a:stretch>
            <a:fillRect/>
          </a:stretch>
        </p:blipFill>
        <p:spPr bwMode="auto">
          <a:xfrm>
            <a:off x="755650" y="3678238"/>
            <a:ext cx="1223963" cy="1171575"/>
          </a:xfrm>
          <a:prstGeom prst="rect">
            <a:avLst/>
          </a:prstGeom>
          <a:noFill/>
          <a:ln w="9525">
            <a:noFill/>
            <a:miter lim="800000"/>
            <a:headEnd/>
            <a:tailEnd/>
          </a:ln>
        </p:spPr>
      </p:pic>
      <p:sp>
        <p:nvSpPr>
          <p:cNvPr id="5" name="4 CuadroTexto"/>
          <p:cNvSpPr txBox="1"/>
          <p:nvPr/>
        </p:nvSpPr>
        <p:spPr>
          <a:xfrm>
            <a:off x="1835150" y="3667125"/>
            <a:ext cx="1611313" cy="769938"/>
          </a:xfrm>
          <a:prstGeom prst="rect">
            <a:avLst/>
          </a:prstGeom>
          <a:noFill/>
          <a:ln w="12700">
            <a:noFill/>
          </a:ln>
        </p:spPr>
        <p:txBody>
          <a:bodyPr>
            <a:spAutoFit/>
          </a:bodyPr>
          <a:lstStyle/>
          <a:p>
            <a:pPr algn="ctr" fontAlgn="auto">
              <a:spcBef>
                <a:spcPts val="0"/>
              </a:spcBef>
              <a:spcAft>
                <a:spcPts val="0"/>
              </a:spcAft>
              <a:defRPr/>
            </a:pPr>
            <a:r>
              <a:rPr lang="es-AR" sz="1400" b="1" dirty="0">
                <a:solidFill>
                  <a:schemeClr val="tx2">
                    <a:lumMod val="50000"/>
                  </a:schemeClr>
                </a:solidFill>
                <a:latin typeface="+mn-lt"/>
              </a:rPr>
              <a:t>Equipo Interdisciplinario </a:t>
            </a:r>
          </a:p>
          <a:p>
            <a:pPr algn="ctr" fontAlgn="auto">
              <a:spcBef>
                <a:spcPts val="0"/>
              </a:spcBef>
              <a:spcAft>
                <a:spcPts val="0"/>
              </a:spcAft>
              <a:defRPr/>
            </a:pPr>
            <a:r>
              <a:rPr lang="es-AR" sz="1600" b="1" dirty="0">
                <a:solidFill>
                  <a:schemeClr val="tx2">
                    <a:lumMod val="50000"/>
                  </a:schemeClr>
                </a:solidFill>
                <a:latin typeface="+mn-lt"/>
              </a:rPr>
              <a:t>OFAVYT</a:t>
            </a:r>
          </a:p>
        </p:txBody>
      </p:sp>
      <p:sp>
        <p:nvSpPr>
          <p:cNvPr id="29" name="28 CuadroTexto"/>
          <p:cNvSpPr txBox="1"/>
          <p:nvPr/>
        </p:nvSpPr>
        <p:spPr>
          <a:xfrm>
            <a:off x="1397000" y="1109663"/>
            <a:ext cx="1735138" cy="368300"/>
          </a:xfrm>
          <a:prstGeom prst="rect">
            <a:avLst/>
          </a:prstGeom>
          <a:noFill/>
        </p:spPr>
        <p:txBody>
          <a:bodyPr>
            <a:spAutoFit/>
          </a:bodyPr>
          <a:lstStyle/>
          <a:p>
            <a:pPr algn="ctr" fontAlgn="auto">
              <a:spcBef>
                <a:spcPts val="0"/>
              </a:spcBef>
              <a:spcAft>
                <a:spcPts val="0"/>
              </a:spcAft>
              <a:defRPr/>
            </a:pPr>
            <a:r>
              <a:rPr lang="es-AR" b="1" dirty="0">
                <a:solidFill>
                  <a:schemeClr val="tx2">
                    <a:lumMod val="50000"/>
                  </a:schemeClr>
                </a:solidFill>
                <a:latin typeface="+mn-lt"/>
              </a:rPr>
              <a:t>Necesidad</a:t>
            </a:r>
          </a:p>
        </p:txBody>
      </p:sp>
      <p:sp>
        <p:nvSpPr>
          <p:cNvPr id="30" name="29 CuadroTexto"/>
          <p:cNvSpPr txBox="1"/>
          <p:nvPr/>
        </p:nvSpPr>
        <p:spPr>
          <a:xfrm>
            <a:off x="1476375" y="3203575"/>
            <a:ext cx="1733550" cy="369888"/>
          </a:xfrm>
          <a:prstGeom prst="rect">
            <a:avLst/>
          </a:prstGeom>
          <a:noFill/>
        </p:spPr>
        <p:txBody>
          <a:bodyPr>
            <a:spAutoFit/>
          </a:bodyPr>
          <a:lstStyle/>
          <a:p>
            <a:pPr algn="ctr" fontAlgn="auto">
              <a:spcBef>
                <a:spcPts val="0"/>
              </a:spcBef>
              <a:spcAft>
                <a:spcPts val="0"/>
              </a:spcAft>
              <a:defRPr/>
            </a:pPr>
            <a:r>
              <a:rPr lang="es-AR" b="1" dirty="0">
                <a:solidFill>
                  <a:schemeClr val="tx2">
                    <a:lumMod val="50000"/>
                  </a:schemeClr>
                </a:solidFill>
                <a:latin typeface="+mn-lt"/>
              </a:rPr>
              <a:t>Requirente</a:t>
            </a:r>
          </a:p>
        </p:txBody>
      </p:sp>
      <p:sp>
        <p:nvSpPr>
          <p:cNvPr id="34" name="33 CuadroTexto"/>
          <p:cNvSpPr txBox="1"/>
          <p:nvPr/>
        </p:nvSpPr>
        <p:spPr>
          <a:xfrm>
            <a:off x="3348038" y="4941210"/>
            <a:ext cx="2198687" cy="954107"/>
          </a:xfrm>
          <a:prstGeom prst="rect">
            <a:avLst/>
          </a:prstGeom>
          <a:noFill/>
          <a:ln w="12700">
            <a:noFill/>
          </a:ln>
        </p:spPr>
        <p:txBody>
          <a:bodyPr wrap="square">
            <a:spAutoFit/>
          </a:bodyPr>
          <a:lstStyle/>
          <a:p>
            <a:pPr algn="ctr" fontAlgn="auto">
              <a:spcBef>
                <a:spcPts val="0"/>
              </a:spcBef>
              <a:spcAft>
                <a:spcPts val="0"/>
              </a:spcAft>
              <a:defRPr/>
            </a:pPr>
            <a:r>
              <a:rPr lang="es-AR" sz="2800" b="1" dirty="0">
                <a:solidFill>
                  <a:schemeClr val="tx2">
                    <a:lumMod val="50000"/>
                  </a:schemeClr>
                </a:solidFill>
                <a:latin typeface="+mn-lt"/>
              </a:rPr>
              <a:t>Centro de Mediación</a:t>
            </a:r>
          </a:p>
        </p:txBody>
      </p:sp>
      <p:pic>
        <p:nvPicPr>
          <p:cNvPr id="68" name="67 Imagen"/>
          <p:cNvPicPr>
            <a:picLocks noChangeAspect="1"/>
          </p:cNvPicPr>
          <p:nvPr/>
        </p:nvPicPr>
        <p:blipFill>
          <a:blip r:embed="rId9"/>
          <a:srcRect/>
          <a:stretch>
            <a:fillRect/>
          </a:stretch>
        </p:blipFill>
        <p:spPr bwMode="auto">
          <a:xfrm>
            <a:off x="3348038" y="836613"/>
            <a:ext cx="471487" cy="473075"/>
          </a:xfrm>
          <a:prstGeom prst="rect">
            <a:avLst/>
          </a:prstGeom>
          <a:noFill/>
          <a:ln w="9525">
            <a:noFill/>
            <a:miter lim="800000"/>
            <a:headEnd/>
            <a:tailEnd/>
          </a:ln>
        </p:spPr>
      </p:pic>
      <p:pic>
        <p:nvPicPr>
          <p:cNvPr id="8" name="7 Imagen"/>
          <p:cNvPicPr>
            <a:picLocks noChangeAspect="1"/>
          </p:cNvPicPr>
          <p:nvPr/>
        </p:nvPicPr>
        <p:blipFill>
          <a:blip r:embed="rId10"/>
          <a:srcRect/>
          <a:stretch>
            <a:fillRect/>
          </a:stretch>
        </p:blipFill>
        <p:spPr bwMode="auto">
          <a:xfrm>
            <a:off x="5795963" y="2517775"/>
            <a:ext cx="766762" cy="766763"/>
          </a:xfrm>
          <a:prstGeom prst="rect">
            <a:avLst/>
          </a:prstGeom>
          <a:noFill/>
          <a:ln w="9525">
            <a:noFill/>
            <a:miter lim="800000"/>
            <a:headEnd/>
            <a:tailEnd/>
          </a:ln>
        </p:spPr>
      </p:pic>
      <p:pic>
        <p:nvPicPr>
          <p:cNvPr id="24" name="23 Imagen"/>
          <p:cNvPicPr>
            <a:picLocks noChangeAspect="1"/>
          </p:cNvPicPr>
          <p:nvPr/>
        </p:nvPicPr>
        <p:blipFill>
          <a:blip r:embed="rId11"/>
          <a:srcRect/>
          <a:stretch>
            <a:fillRect/>
          </a:stretch>
        </p:blipFill>
        <p:spPr bwMode="auto">
          <a:xfrm>
            <a:off x="4848225" y="820738"/>
            <a:ext cx="371475" cy="473075"/>
          </a:xfrm>
          <a:prstGeom prst="rect">
            <a:avLst/>
          </a:prstGeom>
          <a:noFill/>
          <a:ln w="9525">
            <a:noFill/>
            <a:miter lim="800000"/>
            <a:headEnd/>
            <a:tailEnd/>
          </a:ln>
        </p:spPr>
      </p:pic>
      <p:sp>
        <p:nvSpPr>
          <p:cNvPr id="25" name="24 CuadroTexto"/>
          <p:cNvSpPr txBox="1"/>
          <p:nvPr/>
        </p:nvSpPr>
        <p:spPr>
          <a:xfrm>
            <a:off x="5430838" y="3203575"/>
            <a:ext cx="1733550" cy="369888"/>
          </a:xfrm>
          <a:prstGeom prst="rect">
            <a:avLst/>
          </a:prstGeom>
          <a:noFill/>
        </p:spPr>
        <p:txBody>
          <a:bodyPr>
            <a:spAutoFit/>
          </a:bodyPr>
          <a:lstStyle/>
          <a:p>
            <a:pPr algn="ctr" fontAlgn="auto">
              <a:spcBef>
                <a:spcPts val="0"/>
              </a:spcBef>
              <a:spcAft>
                <a:spcPts val="0"/>
              </a:spcAft>
              <a:defRPr/>
            </a:pPr>
            <a:r>
              <a:rPr lang="es-AR" b="1" dirty="0">
                <a:solidFill>
                  <a:schemeClr val="tx2">
                    <a:lumMod val="50000"/>
                  </a:schemeClr>
                </a:solidFill>
                <a:latin typeface="+mn-lt"/>
              </a:rPr>
              <a:t>Requerido</a:t>
            </a:r>
          </a:p>
        </p:txBody>
      </p:sp>
      <p:sp>
        <p:nvSpPr>
          <p:cNvPr id="27" name="26 CuadroTexto"/>
          <p:cNvSpPr txBox="1"/>
          <p:nvPr/>
        </p:nvSpPr>
        <p:spPr>
          <a:xfrm>
            <a:off x="2843213" y="1196975"/>
            <a:ext cx="1538287" cy="338138"/>
          </a:xfrm>
          <a:prstGeom prst="rect">
            <a:avLst/>
          </a:prstGeom>
          <a:noFill/>
        </p:spPr>
        <p:txBody>
          <a:bodyPr>
            <a:spAutoFit/>
          </a:bodyPr>
          <a:lstStyle/>
          <a:p>
            <a:pPr algn="ctr" fontAlgn="auto">
              <a:spcBef>
                <a:spcPts val="0"/>
              </a:spcBef>
              <a:spcAft>
                <a:spcPts val="0"/>
              </a:spcAft>
              <a:defRPr/>
            </a:pPr>
            <a:r>
              <a:rPr lang="es-AR" sz="1600" b="1" dirty="0">
                <a:solidFill>
                  <a:schemeClr val="tx2">
                    <a:lumMod val="50000"/>
                  </a:schemeClr>
                </a:solidFill>
                <a:latin typeface="+mn-lt"/>
              </a:rPr>
              <a:t>Juzgado</a:t>
            </a:r>
          </a:p>
        </p:txBody>
      </p:sp>
      <p:sp>
        <p:nvSpPr>
          <p:cNvPr id="28" name="27 CuadroTexto"/>
          <p:cNvSpPr txBox="1"/>
          <p:nvPr/>
        </p:nvSpPr>
        <p:spPr>
          <a:xfrm>
            <a:off x="369888" y="3213100"/>
            <a:ext cx="1538287" cy="338138"/>
          </a:xfrm>
          <a:prstGeom prst="rect">
            <a:avLst/>
          </a:prstGeom>
          <a:noFill/>
        </p:spPr>
        <p:txBody>
          <a:bodyPr>
            <a:spAutoFit/>
          </a:bodyPr>
          <a:lstStyle/>
          <a:p>
            <a:pPr algn="ctr" fontAlgn="auto">
              <a:spcBef>
                <a:spcPts val="0"/>
              </a:spcBef>
              <a:spcAft>
                <a:spcPts val="0"/>
              </a:spcAft>
              <a:defRPr/>
            </a:pPr>
            <a:r>
              <a:rPr lang="es-AR" sz="1600" b="1" dirty="0">
                <a:solidFill>
                  <a:schemeClr val="tx2">
                    <a:lumMod val="50000"/>
                  </a:schemeClr>
                </a:solidFill>
                <a:latin typeface="+mn-lt"/>
              </a:rPr>
              <a:t>MPF</a:t>
            </a:r>
          </a:p>
        </p:txBody>
      </p:sp>
      <p:sp>
        <p:nvSpPr>
          <p:cNvPr id="31" name="30 CuadroTexto"/>
          <p:cNvSpPr txBox="1"/>
          <p:nvPr/>
        </p:nvSpPr>
        <p:spPr>
          <a:xfrm>
            <a:off x="7019925" y="3213100"/>
            <a:ext cx="1368425" cy="338138"/>
          </a:xfrm>
          <a:prstGeom prst="rect">
            <a:avLst/>
          </a:prstGeom>
          <a:noFill/>
        </p:spPr>
        <p:txBody>
          <a:bodyPr>
            <a:spAutoFit/>
          </a:bodyPr>
          <a:lstStyle/>
          <a:p>
            <a:pPr algn="ctr" fontAlgn="auto">
              <a:spcBef>
                <a:spcPts val="0"/>
              </a:spcBef>
              <a:spcAft>
                <a:spcPts val="0"/>
              </a:spcAft>
              <a:defRPr/>
            </a:pPr>
            <a:r>
              <a:rPr lang="es-AR" sz="1600" b="1" dirty="0">
                <a:solidFill>
                  <a:schemeClr val="tx2">
                    <a:lumMod val="50000"/>
                  </a:schemeClr>
                </a:solidFill>
                <a:latin typeface="+mn-lt"/>
              </a:rPr>
              <a:t>MPD</a:t>
            </a:r>
          </a:p>
        </p:txBody>
      </p:sp>
      <p:sp>
        <p:nvSpPr>
          <p:cNvPr id="32" name="31 CuadroTexto"/>
          <p:cNvSpPr txBox="1"/>
          <p:nvPr/>
        </p:nvSpPr>
        <p:spPr>
          <a:xfrm>
            <a:off x="4364038" y="1196975"/>
            <a:ext cx="1216025" cy="338138"/>
          </a:xfrm>
          <a:prstGeom prst="rect">
            <a:avLst/>
          </a:prstGeom>
          <a:noFill/>
        </p:spPr>
        <p:txBody>
          <a:bodyPr>
            <a:spAutoFit/>
          </a:bodyPr>
          <a:lstStyle/>
          <a:p>
            <a:pPr algn="ctr" fontAlgn="auto">
              <a:spcBef>
                <a:spcPts val="0"/>
              </a:spcBef>
              <a:spcAft>
                <a:spcPts val="0"/>
              </a:spcAft>
              <a:defRPr/>
            </a:pPr>
            <a:r>
              <a:rPr lang="es-AR" sz="1600" b="1" dirty="0">
                <a:solidFill>
                  <a:schemeClr val="tx2">
                    <a:lumMod val="50000"/>
                  </a:schemeClr>
                </a:solidFill>
                <a:latin typeface="+mn-lt"/>
              </a:rPr>
              <a:t>MPT</a:t>
            </a:r>
          </a:p>
        </p:txBody>
      </p:sp>
      <p:cxnSp>
        <p:nvCxnSpPr>
          <p:cNvPr id="4" name="3 Conector recto"/>
          <p:cNvCxnSpPr/>
          <p:nvPr/>
        </p:nvCxnSpPr>
        <p:spPr>
          <a:xfrm>
            <a:off x="2555875" y="2133600"/>
            <a:ext cx="3311525" cy="0"/>
          </a:xfrm>
          <a:prstGeom prst="line">
            <a:avLst/>
          </a:prstGeom>
        </p:spPr>
        <p:style>
          <a:lnRef idx="2">
            <a:schemeClr val="accent3"/>
          </a:lnRef>
          <a:fillRef idx="0">
            <a:schemeClr val="accent3"/>
          </a:fillRef>
          <a:effectRef idx="1">
            <a:schemeClr val="accent3"/>
          </a:effectRef>
          <a:fontRef idx="minor">
            <a:schemeClr val="tx1"/>
          </a:fontRef>
        </p:style>
      </p:cxnSp>
      <p:sp>
        <p:nvSpPr>
          <p:cNvPr id="2" name="1 Marcador de número de diapositiva"/>
          <p:cNvSpPr>
            <a:spLocks noGrp="1"/>
          </p:cNvSpPr>
          <p:nvPr>
            <p:ph type="sldNum" sz="quarter" idx="12"/>
          </p:nvPr>
        </p:nvSpPr>
        <p:spPr/>
        <p:txBody>
          <a:bodyPr/>
          <a:lstStyle/>
          <a:p>
            <a:pPr>
              <a:defRPr/>
            </a:pPr>
            <a:fld id="{40E50ECC-F463-45C6-ACEE-1FD5E6AF585D}" type="slidenum">
              <a:rPr lang="es-ES" smtClean="0"/>
              <a:pPr>
                <a:defRPr/>
              </a:pPr>
              <a:t>51</a:t>
            </a:fld>
            <a:endParaRPr lang="es-E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0-#ppt_w/2"/>
                                          </p:val>
                                        </p:tav>
                                        <p:tav tm="100000">
                                          <p:val>
                                            <p:strVal val="#ppt_x"/>
                                          </p:val>
                                        </p:tav>
                                      </p:tavLst>
                                    </p:anim>
                                    <p:anim calcmode="lin" valueType="num">
                                      <p:cBhvr additive="base">
                                        <p:cTn id="14"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2000"/>
                                        <p:tgtEl>
                                          <p:spTgt spid="68"/>
                                        </p:tgtEl>
                                      </p:cBhvr>
                                    </p:animEffect>
                                    <p:anim calcmode="lin" valueType="num">
                                      <p:cBhvr>
                                        <p:cTn id="36" dur="2000" fill="hold"/>
                                        <p:tgtEl>
                                          <p:spTgt spid="68"/>
                                        </p:tgtEl>
                                        <p:attrNameLst>
                                          <p:attrName>ppt_w</p:attrName>
                                        </p:attrNameLst>
                                      </p:cBhvr>
                                      <p:tavLst>
                                        <p:tav tm="0" fmla="#ppt_w*sin(2.5*pi*$)">
                                          <p:val>
                                            <p:fltVal val="0"/>
                                          </p:val>
                                        </p:tav>
                                        <p:tav tm="100000">
                                          <p:val>
                                            <p:fltVal val="1"/>
                                          </p:val>
                                        </p:tav>
                                      </p:tavLst>
                                    </p:anim>
                                    <p:anim calcmode="lin" valueType="num">
                                      <p:cBhvr>
                                        <p:cTn id="37" dur="2000" fill="hold"/>
                                        <p:tgtEl>
                                          <p:spTgt spid="68"/>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68"/>
                                        </p:tgtEl>
                                        <p:attrNameLst>
                                          <p:attrName>style.visibility</p:attrName>
                                        </p:attrNameLst>
                                      </p:cBhvr>
                                      <p:to>
                                        <p:strVal val="hidden"/>
                                      </p:to>
                                    </p:set>
                                  </p:subTnLst>
                                </p:cTn>
                              </p:par>
                              <p:par>
                                <p:cTn id="38" presetID="1"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17"/>
                                        </p:tgtEl>
                                        <p:attrNameLst>
                                          <p:attrName>style.visibility</p:attrName>
                                        </p:attrNameLst>
                                      </p:cBhvr>
                                      <p:to>
                                        <p:strVal val="visible"/>
                                      </p:to>
                                    </p:set>
                                    <p:anim calcmode="lin" valueType="num">
                                      <p:cBhvr>
                                        <p:cTn id="44" dur="500" fill="hold"/>
                                        <p:tgtEl>
                                          <p:spTgt spid="117"/>
                                        </p:tgtEl>
                                        <p:attrNameLst>
                                          <p:attrName>ppt_w</p:attrName>
                                        </p:attrNameLst>
                                      </p:cBhvr>
                                      <p:tavLst>
                                        <p:tav tm="0">
                                          <p:val>
                                            <p:fltVal val="0"/>
                                          </p:val>
                                        </p:tav>
                                        <p:tav tm="100000">
                                          <p:val>
                                            <p:strVal val="#ppt_w"/>
                                          </p:val>
                                        </p:tav>
                                      </p:tavLst>
                                    </p:anim>
                                    <p:anim calcmode="lin" valueType="num">
                                      <p:cBhvr>
                                        <p:cTn id="45" dur="500" fill="hold"/>
                                        <p:tgtEl>
                                          <p:spTgt spid="117"/>
                                        </p:tgtEl>
                                        <p:attrNameLst>
                                          <p:attrName>ppt_h</p:attrName>
                                        </p:attrNameLst>
                                      </p:cBhvr>
                                      <p:tavLst>
                                        <p:tav tm="0">
                                          <p:val>
                                            <p:fltVal val="0"/>
                                          </p:val>
                                        </p:tav>
                                        <p:tav tm="100000">
                                          <p:val>
                                            <p:strVal val="#ppt_h"/>
                                          </p:val>
                                        </p:tav>
                                      </p:tavLst>
                                    </p:anim>
                                    <p:animEffect transition="in" filter="fade">
                                      <p:cBhvr>
                                        <p:cTn id="46" dur="500"/>
                                        <p:tgtEl>
                                          <p:spTgt spid="117"/>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3.88889E-6 -4.88318E-6 L -0.00017 -0.14018 " pathEditMode="relative" rAng="0" ptsTypes="AA">
                                      <p:cBhvr>
                                        <p:cTn id="55" dur="2000" fill="hold"/>
                                        <p:tgtEl>
                                          <p:spTgt spid="54"/>
                                        </p:tgtEl>
                                        <p:attrNameLst>
                                          <p:attrName>ppt_x</p:attrName>
                                          <p:attrName>ppt_y</p:attrName>
                                        </p:attrNameLst>
                                      </p:cBhvr>
                                      <p:rCtr x="-17" y="-7009"/>
                                    </p:animMotion>
                                  </p:childTnLst>
                                </p:cTn>
                              </p:par>
                              <p:par>
                                <p:cTn id="56" presetID="42" presetClass="path" presetSubtype="0" accel="50000" decel="50000" fill="hold" grpId="1" nodeType="withEffect">
                                  <p:stCondLst>
                                    <p:cond delay="0"/>
                                  </p:stCondLst>
                                  <p:childTnLst>
                                    <p:animMotion origin="layout" path="M -5.55112E-17 -2.26463E-6 L -0.00035 -0.1381 " pathEditMode="relative" rAng="0" ptsTypes="AA">
                                      <p:cBhvr>
                                        <p:cTn id="57" dur="2000" fill="hold"/>
                                        <p:tgtEl>
                                          <p:spTgt spid="30"/>
                                        </p:tgtEl>
                                        <p:attrNameLst>
                                          <p:attrName>ppt_x</p:attrName>
                                          <p:attrName>ppt_y</p:attrName>
                                        </p:attrNameLst>
                                      </p:cBhvr>
                                      <p:rCtr x="-17" y="-6916"/>
                                    </p:animMotion>
                                  </p:childTnLst>
                                </p:cTn>
                              </p:par>
                            </p:childTnLst>
                          </p:cTn>
                        </p:par>
                        <p:par>
                          <p:cTn id="58" fill="hold">
                            <p:stCondLst>
                              <p:cond delay="2000"/>
                            </p:stCondLst>
                            <p:childTnLst>
                              <p:par>
                                <p:cTn id="59" presetID="1" presetClass="exit" presetSubtype="0" fill="hold" grpId="1" nodeType="afterEffect">
                                  <p:stCondLst>
                                    <p:cond delay="0"/>
                                  </p:stCondLst>
                                  <p:childTnLst>
                                    <p:set>
                                      <p:cBhvr>
                                        <p:cTn id="60" dur="1" fill="hold">
                                          <p:stCondLst>
                                            <p:cond delay="0"/>
                                          </p:stCondLst>
                                        </p:cTn>
                                        <p:tgtEl>
                                          <p:spTgt spid="2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fltVal val="0"/>
                                          </p:val>
                                        </p:tav>
                                        <p:tav tm="100000">
                                          <p:val>
                                            <p:strVal val="#ppt_w"/>
                                          </p:val>
                                        </p:tav>
                                      </p:tavLst>
                                    </p:anim>
                                    <p:anim calcmode="lin" valueType="num">
                                      <p:cBhvr>
                                        <p:cTn id="82" dur="500" fill="hold"/>
                                        <p:tgtEl>
                                          <p:spTgt spid="19"/>
                                        </p:tgtEl>
                                        <p:attrNameLst>
                                          <p:attrName>ppt_h</p:attrName>
                                        </p:attrNameLst>
                                      </p:cBhvr>
                                      <p:tavLst>
                                        <p:tav tm="0">
                                          <p:val>
                                            <p:fltVal val="0"/>
                                          </p:val>
                                        </p:tav>
                                        <p:tav tm="100000">
                                          <p:val>
                                            <p:strVal val="#ppt_h"/>
                                          </p:val>
                                        </p:tav>
                                      </p:tavLst>
                                    </p:anim>
                                    <p:animEffect transition="in" filter="fade">
                                      <p:cBhvr>
                                        <p:cTn id="83" dur="500"/>
                                        <p:tgtEl>
                                          <p:spTgt spid="1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22"/>
                                        </p:tgtEl>
                                        <p:attrNameLst>
                                          <p:attrName>style.visibility</p:attrName>
                                        </p:attrNameLst>
                                      </p:cBhvr>
                                      <p:to>
                                        <p:strVal val="visible"/>
                                      </p:to>
                                    </p:set>
                                    <p:anim calcmode="lin" valueType="num">
                                      <p:cBhvr>
                                        <p:cTn id="86" dur="500" fill="hold"/>
                                        <p:tgtEl>
                                          <p:spTgt spid="122"/>
                                        </p:tgtEl>
                                        <p:attrNameLst>
                                          <p:attrName>ppt_w</p:attrName>
                                        </p:attrNameLst>
                                      </p:cBhvr>
                                      <p:tavLst>
                                        <p:tav tm="0">
                                          <p:val>
                                            <p:fltVal val="0"/>
                                          </p:val>
                                        </p:tav>
                                        <p:tav tm="100000">
                                          <p:val>
                                            <p:strVal val="#ppt_w"/>
                                          </p:val>
                                        </p:tav>
                                      </p:tavLst>
                                    </p:anim>
                                    <p:anim calcmode="lin" valueType="num">
                                      <p:cBhvr>
                                        <p:cTn id="87" dur="500" fill="hold"/>
                                        <p:tgtEl>
                                          <p:spTgt spid="122"/>
                                        </p:tgtEl>
                                        <p:attrNameLst>
                                          <p:attrName>ppt_h</p:attrName>
                                        </p:attrNameLst>
                                      </p:cBhvr>
                                      <p:tavLst>
                                        <p:tav tm="0">
                                          <p:val>
                                            <p:fltVal val="0"/>
                                          </p:val>
                                        </p:tav>
                                        <p:tav tm="100000">
                                          <p:val>
                                            <p:strVal val="#ppt_h"/>
                                          </p:val>
                                        </p:tav>
                                      </p:tavLst>
                                    </p:anim>
                                    <p:animEffect transition="in" filter="fade">
                                      <p:cBhvr>
                                        <p:cTn id="88" dur="500"/>
                                        <p:tgtEl>
                                          <p:spTgt spid="122"/>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grpId="1" nodeType="clickEffect">
                                  <p:stCondLst>
                                    <p:cond delay="0"/>
                                  </p:stCondLst>
                                  <p:childTnLst>
                                    <p:animMotion origin="layout" path="M 4.72222E-6 3.96021E-6 L 0.00034 -0.13163 " pathEditMode="relative" rAng="0" ptsTypes="AA">
                                      <p:cBhvr>
                                        <p:cTn id="92" dur="2000" fill="hold"/>
                                        <p:tgtEl>
                                          <p:spTgt spid="25"/>
                                        </p:tgtEl>
                                        <p:attrNameLst>
                                          <p:attrName>ppt_x</p:attrName>
                                          <p:attrName>ppt_y</p:attrName>
                                        </p:attrNameLst>
                                      </p:cBhvr>
                                      <p:rCtr x="17" y="-6593"/>
                                    </p:animMotion>
                                  </p:childTnLst>
                                </p:cTn>
                              </p:par>
                              <p:par>
                                <p:cTn id="93" presetID="42" presetClass="path" presetSubtype="0" accel="50000" decel="50000" fill="hold" nodeType="withEffect">
                                  <p:stCondLst>
                                    <p:cond delay="0"/>
                                  </p:stCondLst>
                                  <p:childTnLst>
                                    <p:animMotion origin="layout" path="M -4.44444E-6 -2.2415E-6 L -0.00243 -0.13972 " pathEditMode="relative" rAng="0" ptsTypes="AA">
                                      <p:cBhvr>
                                        <p:cTn id="94" dur="2000" fill="hold"/>
                                        <p:tgtEl>
                                          <p:spTgt spid="8"/>
                                        </p:tgtEl>
                                        <p:attrNameLst>
                                          <p:attrName>ppt_x</p:attrName>
                                          <p:attrName>ppt_y</p:attrName>
                                        </p:attrNameLst>
                                      </p:cBhvr>
                                      <p:rCtr x="-122" y="-6986"/>
                                    </p:animMotion>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
                                        </p:tgtEl>
                                        <p:attrNameLst>
                                          <p:attrName>style.visibility</p:attrName>
                                        </p:attrNameLst>
                                      </p:cBhvr>
                                      <p:to>
                                        <p:strVal val="visible"/>
                                      </p:to>
                                    </p:set>
                                  </p:childTnLst>
                                </p:cTn>
                              </p:par>
                              <p:par>
                                <p:cTn id="99" presetID="32" presetClass="emph" presetSubtype="0" fill="hold" nodeType="withEffect">
                                  <p:stCondLst>
                                    <p:cond delay="0"/>
                                  </p:stCondLst>
                                  <p:childTnLst>
                                    <p:animRot by="120000">
                                      <p:cBhvr>
                                        <p:cTn id="100" dur="100" fill="hold">
                                          <p:stCondLst>
                                            <p:cond delay="0"/>
                                          </p:stCondLst>
                                        </p:cTn>
                                        <p:tgtEl>
                                          <p:spTgt spid="4"/>
                                        </p:tgtEl>
                                        <p:attrNameLst>
                                          <p:attrName>r</p:attrName>
                                        </p:attrNameLst>
                                      </p:cBhvr>
                                    </p:animRot>
                                    <p:animRot by="-240000">
                                      <p:cBhvr>
                                        <p:cTn id="101" dur="200" fill="hold">
                                          <p:stCondLst>
                                            <p:cond delay="200"/>
                                          </p:stCondLst>
                                        </p:cTn>
                                        <p:tgtEl>
                                          <p:spTgt spid="4"/>
                                        </p:tgtEl>
                                        <p:attrNameLst>
                                          <p:attrName>r</p:attrName>
                                        </p:attrNameLst>
                                      </p:cBhvr>
                                    </p:animRot>
                                    <p:animRot by="240000">
                                      <p:cBhvr>
                                        <p:cTn id="102" dur="200" fill="hold">
                                          <p:stCondLst>
                                            <p:cond delay="400"/>
                                          </p:stCondLst>
                                        </p:cTn>
                                        <p:tgtEl>
                                          <p:spTgt spid="4"/>
                                        </p:tgtEl>
                                        <p:attrNameLst>
                                          <p:attrName>r</p:attrName>
                                        </p:attrNameLst>
                                      </p:cBhvr>
                                    </p:animRot>
                                    <p:animRot by="-240000">
                                      <p:cBhvr>
                                        <p:cTn id="103" dur="200" fill="hold">
                                          <p:stCondLst>
                                            <p:cond delay="600"/>
                                          </p:stCondLst>
                                        </p:cTn>
                                        <p:tgtEl>
                                          <p:spTgt spid="4"/>
                                        </p:tgtEl>
                                        <p:attrNameLst>
                                          <p:attrName>r</p:attrName>
                                        </p:attrNameLst>
                                      </p:cBhvr>
                                    </p:animRot>
                                    <p:animRot by="120000">
                                      <p:cBhvr>
                                        <p:cTn id="104" dur="200" fill="hold">
                                          <p:stCondLst>
                                            <p:cond delay="800"/>
                                          </p:stCondLst>
                                        </p:cTn>
                                        <p:tgtEl>
                                          <p:spTgt spid="4"/>
                                        </p:tgtEl>
                                        <p:attrNameLst>
                                          <p:attrName>r</p:attrName>
                                        </p:attrNameLst>
                                      </p:cBhvr>
                                    </p:animRo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4"/>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45"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2000"/>
                                        <p:tgtEl>
                                          <p:spTgt spid="24"/>
                                        </p:tgtEl>
                                      </p:cBhvr>
                                    </p:animEffect>
                                    <p:anim calcmode="lin" valueType="num">
                                      <p:cBhvr>
                                        <p:cTn id="114" dur="2000" fill="hold"/>
                                        <p:tgtEl>
                                          <p:spTgt spid="24"/>
                                        </p:tgtEl>
                                        <p:attrNameLst>
                                          <p:attrName>ppt_w</p:attrName>
                                        </p:attrNameLst>
                                      </p:cBhvr>
                                      <p:tavLst>
                                        <p:tav tm="0" fmla="#ppt_w*sin(2.5*pi*$)">
                                          <p:val>
                                            <p:fltVal val="0"/>
                                          </p:val>
                                        </p:tav>
                                        <p:tav tm="100000">
                                          <p:val>
                                            <p:fltVal val="1"/>
                                          </p:val>
                                        </p:tav>
                                      </p:tavLst>
                                    </p:anim>
                                    <p:anim calcmode="lin" valueType="num">
                                      <p:cBhvr>
                                        <p:cTn id="115" dur="2000" fill="hold"/>
                                        <p:tgtEl>
                                          <p:spTgt spid="24"/>
                                        </p:tgtEl>
                                        <p:attrNameLst>
                                          <p:attrName>ppt_h</p:attrName>
                                        </p:attrNameLst>
                                      </p:cBhvr>
                                      <p:tavLst>
                                        <p:tav tm="0">
                                          <p:val>
                                            <p:strVal val="#ppt_h"/>
                                          </p:val>
                                        </p:tav>
                                        <p:tav tm="100000">
                                          <p:val>
                                            <p:strVal val="#ppt_h"/>
                                          </p:val>
                                        </p:tav>
                                      </p:tavLst>
                                    </p:anim>
                                  </p:childTnLst>
                                </p:cTn>
                              </p:par>
                              <p:par>
                                <p:cTn id="116" presetID="45" presetClass="entr" presetSubtype="0" fill="hold" grpId="0" nodeType="with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2000"/>
                                        <p:tgtEl>
                                          <p:spTgt spid="32"/>
                                        </p:tgtEl>
                                      </p:cBhvr>
                                    </p:animEffect>
                                    <p:anim calcmode="lin" valueType="num">
                                      <p:cBhvr>
                                        <p:cTn id="119" dur="2000" fill="hold"/>
                                        <p:tgtEl>
                                          <p:spTgt spid="32"/>
                                        </p:tgtEl>
                                        <p:attrNameLst>
                                          <p:attrName>ppt_w</p:attrName>
                                        </p:attrNameLst>
                                      </p:cBhvr>
                                      <p:tavLst>
                                        <p:tav tm="0" fmla="#ppt_w*sin(2.5*pi*$)">
                                          <p:val>
                                            <p:fltVal val="0"/>
                                          </p:val>
                                        </p:tav>
                                        <p:tav tm="100000">
                                          <p:val>
                                            <p:fltVal val="1"/>
                                          </p:val>
                                        </p:tav>
                                      </p:tavLst>
                                    </p:anim>
                                    <p:anim calcmode="lin" valueType="num">
                                      <p:cBhvr>
                                        <p:cTn id="120" dur="20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1" presetClass="path" presetSubtype="0" accel="50000" decel="50000" fill="hold" nodeType="clickEffect">
                                  <p:stCondLst>
                                    <p:cond delay="0"/>
                                  </p:stCondLst>
                                  <p:childTnLst>
                                    <p:animMotion origin="layout" path="M -0.03958 3.19223E-7 C 0.1316 3.19223E-7 0.27222 0.04117 0.27222 0.09276 C 0.27222 0.14411 0.1316 0.18621 -0.03958 0.18621 C -0.21111 0.18621 -0.34983 0.14411 -0.34983 0.09276 C -0.34983 0.04117 -0.21111 3.19223E-7 -0.03958 3.19223E-7 Z " pathEditMode="relative" rAng="0" ptsTypes="fffff">
                                      <p:cBhvr>
                                        <p:cTn id="124" dur="5000" fill="hold"/>
                                        <p:tgtEl>
                                          <p:spTgt spid="24"/>
                                        </p:tgtEl>
                                        <p:attrNameLst>
                                          <p:attrName>ppt_x</p:attrName>
                                          <p:attrName>ppt_y</p:attrName>
                                        </p:attrNameLst>
                                      </p:cBhvr>
                                      <p:rCtr x="69" y="9299"/>
                                    </p:animMotion>
                                  </p:childTnLst>
                                </p:cTn>
                              </p:par>
                              <p:par>
                                <p:cTn id="125" presetID="1" presetClass="path" presetSubtype="0" accel="50000" decel="50000" fill="hold" grpId="1" nodeType="withEffect">
                                  <p:stCondLst>
                                    <p:cond delay="0"/>
                                  </p:stCondLst>
                                  <p:childTnLst>
                                    <p:animMotion origin="layout" path="M -0.03628 4.07587E-6 C 0.13299 4.07587E-6 0.27153 0.05204 0.27153 0.11658 C 0.27153 0.18089 0.13299 0.23409 -0.03628 0.23409 C -0.20573 0.23409 -0.34306 0.18089 -0.34306 0.11658 C -0.34306 0.05204 -0.20573 4.07587E-6 -0.03628 4.07587E-6 Z " pathEditMode="relative" rAng="0" ptsTypes="fffff">
                                      <p:cBhvr>
                                        <p:cTn id="126" dur="5000" fill="hold"/>
                                        <p:tgtEl>
                                          <p:spTgt spid="32"/>
                                        </p:tgtEl>
                                        <p:attrNameLst>
                                          <p:attrName>ppt_x</p:attrName>
                                          <p:attrName>ppt_y</p:attrName>
                                        </p:attrNameLst>
                                      </p:cBhvr>
                                      <p:rCtr x="52" y="11705"/>
                                    </p:animMotion>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34"/>
                                        </p:tgtEl>
                                        <p:attrNameLst>
                                          <p:attrName>style.visibility</p:attrName>
                                        </p:attrNameLst>
                                      </p:cBhvr>
                                      <p:to>
                                        <p:strVal val="visible"/>
                                      </p:to>
                                    </p:set>
                                    <p:anim calcmode="lin" valueType="num">
                                      <p:cBhvr>
                                        <p:cTn id="131" dur="500" fill="hold"/>
                                        <p:tgtEl>
                                          <p:spTgt spid="34"/>
                                        </p:tgtEl>
                                        <p:attrNameLst>
                                          <p:attrName>ppt_w</p:attrName>
                                        </p:attrNameLst>
                                      </p:cBhvr>
                                      <p:tavLst>
                                        <p:tav tm="0">
                                          <p:val>
                                            <p:fltVal val="0"/>
                                          </p:val>
                                        </p:tav>
                                        <p:tav tm="100000">
                                          <p:val>
                                            <p:strVal val="#ppt_w"/>
                                          </p:val>
                                        </p:tav>
                                      </p:tavLst>
                                    </p:anim>
                                    <p:anim calcmode="lin" valueType="num">
                                      <p:cBhvr>
                                        <p:cTn id="132" dur="500" fill="hold"/>
                                        <p:tgtEl>
                                          <p:spTgt spid="34"/>
                                        </p:tgtEl>
                                        <p:attrNameLst>
                                          <p:attrName>ppt_h</p:attrName>
                                        </p:attrNameLst>
                                      </p:cBhvr>
                                      <p:tavLst>
                                        <p:tav tm="0">
                                          <p:val>
                                            <p:fltVal val="0"/>
                                          </p:val>
                                        </p:tav>
                                        <p:tav tm="100000">
                                          <p:val>
                                            <p:strVal val="#ppt_h"/>
                                          </p:val>
                                        </p:tav>
                                      </p:tavLst>
                                    </p:anim>
                                    <p:animEffect transition="in" filter="fade">
                                      <p:cBhvr>
                                        <p:cTn id="1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8" grpId="0" animBg="1"/>
      <p:bldP spid="122" grpId="0"/>
      <p:bldP spid="5" grpId="0"/>
      <p:bldP spid="29" grpId="0"/>
      <p:bldP spid="29" grpId="1"/>
      <p:bldP spid="30" grpId="0"/>
      <p:bldP spid="30" grpId="1"/>
      <p:bldP spid="34" grpId="0"/>
      <p:bldP spid="25" grpId="0"/>
      <p:bldP spid="25" grpId="1"/>
      <p:bldP spid="27" grpId="0"/>
      <p:bldP spid="28" grpId="0"/>
      <p:bldP spid="31" grpId="0"/>
      <p:bldP spid="32" grpId="0"/>
      <p:bldP spid="32"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32 Grupo"/>
          <p:cNvGrpSpPr>
            <a:grpSpLocks/>
          </p:cNvGrpSpPr>
          <p:nvPr/>
        </p:nvGrpSpPr>
        <p:grpSpPr bwMode="auto">
          <a:xfrm rot="-6093066">
            <a:off x="2612231" y="1594644"/>
            <a:ext cx="4284663" cy="4003675"/>
            <a:chOff x="3023827" y="3759542"/>
            <a:chExt cx="2700301" cy="2507267"/>
          </a:xfrm>
        </p:grpSpPr>
        <p:grpSp>
          <p:nvGrpSpPr>
            <p:cNvPr id="47159" name="33 Grupo"/>
            <p:cNvGrpSpPr>
              <a:grpSpLocks/>
            </p:cNvGrpSpPr>
            <p:nvPr/>
          </p:nvGrpSpPr>
          <p:grpSpPr bwMode="auto">
            <a:xfrm>
              <a:off x="3023827" y="3759542"/>
              <a:ext cx="2700301" cy="2507267"/>
              <a:chOff x="3718603" y="2941560"/>
              <a:chExt cx="1929101" cy="1982992"/>
            </a:xfrm>
          </p:grpSpPr>
          <p:pic>
            <p:nvPicPr>
              <p:cNvPr id="47163" name="42 Imagen"/>
              <p:cNvPicPr>
                <a:picLocks noChangeAspect="1"/>
              </p:cNvPicPr>
              <p:nvPr/>
            </p:nvPicPr>
            <p:blipFill>
              <a:blip r:embed="rId3"/>
              <a:srcRect/>
              <a:stretch>
                <a:fillRect/>
              </a:stretch>
            </p:blipFill>
            <p:spPr bwMode="auto">
              <a:xfrm>
                <a:off x="3770450" y="2941560"/>
                <a:ext cx="1854597" cy="1982992"/>
              </a:xfrm>
              <a:prstGeom prst="rect">
                <a:avLst/>
              </a:prstGeom>
              <a:noFill/>
              <a:ln w="9525">
                <a:noFill/>
                <a:miter lim="800000"/>
                <a:headEnd/>
                <a:tailEnd/>
              </a:ln>
            </p:spPr>
          </p:pic>
          <p:sp>
            <p:nvSpPr>
              <p:cNvPr id="44" name="43 Rectángulo"/>
              <p:cNvSpPr/>
              <p:nvPr/>
            </p:nvSpPr>
            <p:spPr>
              <a:xfrm>
                <a:off x="3719409" y="4755172"/>
                <a:ext cx="1929101" cy="169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grpSp>
        <p:sp>
          <p:nvSpPr>
            <p:cNvPr id="35" name="34 Elipse"/>
            <p:cNvSpPr/>
            <p:nvPr/>
          </p:nvSpPr>
          <p:spPr>
            <a:xfrm>
              <a:off x="4111338" y="4613438"/>
              <a:ext cx="689652" cy="702378"/>
            </a:xfrm>
            <a:prstGeom prst="ellipse">
              <a:avLst/>
            </a:prstGeom>
            <a:solidFill>
              <a:schemeClr val="bg1"/>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grpSp>
      <p:sp>
        <p:nvSpPr>
          <p:cNvPr id="9" name="8 Elipse"/>
          <p:cNvSpPr/>
          <p:nvPr/>
        </p:nvSpPr>
        <p:spPr>
          <a:xfrm>
            <a:off x="-4415" y="476672"/>
            <a:ext cx="9094894" cy="5846305"/>
          </a:xfrm>
          <a:prstGeom prst="ellipse">
            <a:avLst/>
          </a:prstGeom>
          <a:scene3d>
            <a:camera prst="obliqueBottomRight"/>
            <a:lightRig rig="threePt" dir="t"/>
          </a:scene3d>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s-AR" dirty="0"/>
          </a:p>
        </p:txBody>
      </p:sp>
      <p:pic>
        <p:nvPicPr>
          <p:cNvPr id="20" name="19 Imagen"/>
          <p:cNvPicPr>
            <a:picLocks noChangeAspect="1"/>
          </p:cNvPicPr>
          <p:nvPr/>
        </p:nvPicPr>
        <p:blipFill>
          <a:blip r:embed="rId4"/>
          <a:srcRect/>
          <a:stretch>
            <a:fillRect/>
          </a:stretch>
        </p:blipFill>
        <p:spPr bwMode="auto">
          <a:xfrm>
            <a:off x="4075113" y="3789363"/>
            <a:ext cx="936625" cy="935037"/>
          </a:xfrm>
          <a:prstGeom prst="rect">
            <a:avLst/>
          </a:prstGeom>
          <a:noFill/>
          <a:ln w="9525">
            <a:noFill/>
            <a:miter lim="800000"/>
            <a:headEnd/>
            <a:tailEnd/>
          </a:ln>
        </p:spPr>
      </p:pic>
      <p:pic>
        <p:nvPicPr>
          <p:cNvPr id="22" name="21 Imagen"/>
          <p:cNvPicPr>
            <a:picLocks noChangeAspect="1"/>
          </p:cNvPicPr>
          <p:nvPr/>
        </p:nvPicPr>
        <p:blipFill>
          <a:blip r:embed="rId5"/>
          <a:srcRect/>
          <a:stretch>
            <a:fillRect/>
          </a:stretch>
        </p:blipFill>
        <p:spPr bwMode="auto">
          <a:xfrm>
            <a:off x="4027488" y="2330450"/>
            <a:ext cx="1277937" cy="1225550"/>
          </a:xfrm>
          <a:prstGeom prst="rect">
            <a:avLst/>
          </a:prstGeom>
          <a:noFill/>
          <a:ln w="9525">
            <a:noFill/>
            <a:miter lim="800000"/>
            <a:headEnd/>
            <a:tailEnd/>
          </a:ln>
        </p:spPr>
      </p:pic>
      <p:pic>
        <p:nvPicPr>
          <p:cNvPr id="26" name="25 Imagen"/>
          <p:cNvPicPr>
            <a:picLocks noChangeAspect="1"/>
          </p:cNvPicPr>
          <p:nvPr/>
        </p:nvPicPr>
        <p:blipFill>
          <a:blip r:embed="rId6"/>
          <a:srcRect/>
          <a:stretch>
            <a:fillRect/>
          </a:stretch>
        </p:blipFill>
        <p:spPr bwMode="auto">
          <a:xfrm>
            <a:off x="5364163" y="4481513"/>
            <a:ext cx="757237" cy="963612"/>
          </a:xfrm>
          <a:prstGeom prst="rect">
            <a:avLst/>
          </a:prstGeom>
          <a:solidFill>
            <a:schemeClr val="bg1"/>
          </a:solidFill>
          <a:ln w="9525">
            <a:noFill/>
            <a:miter lim="800000"/>
            <a:headEnd/>
            <a:tailEnd/>
          </a:ln>
        </p:spPr>
      </p:pic>
      <p:pic>
        <p:nvPicPr>
          <p:cNvPr id="27" name="26 Imagen"/>
          <p:cNvPicPr>
            <a:picLocks noChangeAspect="1"/>
          </p:cNvPicPr>
          <p:nvPr/>
        </p:nvPicPr>
        <p:blipFill>
          <a:blip r:embed="rId7"/>
          <a:srcRect/>
          <a:stretch>
            <a:fillRect/>
          </a:stretch>
        </p:blipFill>
        <p:spPr bwMode="auto">
          <a:xfrm>
            <a:off x="3059113" y="4400550"/>
            <a:ext cx="785812" cy="998538"/>
          </a:xfrm>
          <a:prstGeom prst="rect">
            <a:avLst/>
          </a:prstGeom>
          <a:noFill/>
          <a:ln w="9525">
            <a:noFill/>
            <a:miter lim="800000"/>
            <a:headEnd/>
            <a:tailEnd/>
          </a:ln>
        </p:spPr>
      </p:pic>
      <p:sp>
        <p:nvSpPr>
          <p:cNvPr id="2" name="1 Elipse"/>
          <p:cNvSpPr/>
          <p:nvPr/>
        </p:nvSpPr>
        <p:spPr>
          <a:xfrm>
            <a:off x="827088" y="1484313"/>
            <a:ext cx="1362075" cy="733425"/>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1400" b="1" dirty="0">
                <a:solidFill>
                  <a:schemeClr val="accent1">
                    <a:lumMod val="75000"/>
                    <a:lumOff val="25000"/>
                  </a:schemeClr>
                </a:solidFill>
              </a:rPr>
              <a:t>Ateneo de casos</a:t>
            </a:r>
          </a:p>
        </p:txBody>
      </p:sp>
      <p:sp>
        <p:nvSpPr>
          <p:cNvPr id="36" name="35 Elipse"/>
          <p:cNvSpPr/>
          <p:nvPr/>
        </p:nvSpPr>
        <p:spPr>
          <a:xfrm>
            <a:off x="6003925" y="2066925"/>
            <a:ext cx="1881188" cy="869950"/>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1400" b="1" dirty="0">
                <a:solidFill>
                  <a:schemeClr val="accent1">
                    <a:lumMod val="75000"/>
                    <a:lumOff val="25000"/>
                  </a:schemeClr>
                </a:solidFill>
              </a:rPr>
              <a:t>Psicoprofilaxis del rol</a:t>
            </a:r>
          </a:p>
        </p:txBody>
      </p:sp>
      <p:sp>
        <p:nvSpPr>
          <p:cNvPr id="37" name="36 Elipse"/>
          <p:cNvSpPr/>
          <p:nvPr/>
        </p:nvSpPr>
        <p:spPr>
          <a:xfrm>
            <a:off x="3884613" y="1670050"/>
            <a:ext cx="1797050" cy="515938"/>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1400" b="1" dirty="0">
                <a:solidFill>
                  <a:schemeClr val="accent1">
                    <a:lumMod val="75000"/>
                    <a:lumOff val="25000"/>
                  </a:schemeClr>
                </a:solidFill>
              </a:rPr>
              <a:t>Manual de Calidad</a:t>
            </a:r>
          </a:p>
        </p:txBody>
      </p:sp>
      <p:sp>
        <p:nvSpPr>
          <p:cNvPr id="38" name="37 Elipse"/>
          <p:cNvSpPr/>
          <p:nvPr/>
        </p:nvSpPr>
        <p:spPr>
          <a:xfrm>
            <a:off x="1979613" y="1038225"/>
            <a:ext cx="1693862" cy="566738"/>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1400" b="1" dirty="0">
                <a:solidFill>
                  <a:schemeClr val="accent1">
                    <a:lumMod val="75000"/>
                    <a:lumOff val="25000"/>
                  </a:schemeClr>
                </a:solidFill>
              </a:rPr>
              <a:t>Supervisión</a:t>
            </a:r>
          </a:p>
        </p:txBody>
      </p:sp>
      <p:sp>
        <p:nvSpPr>
          <p:cNvPr id="39" name="38 Elipse"/>
          <p:cNvSpPr/>
          <p:nvPr/>
        </p:nvSpPr>
        <p:spPr>
          <a:xfrm>
            <a:off x="3401071" y="549275"/>
            <a:ext cx="2979219" cy="863501"/>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1400" b="1" dirty="0">
                <a:solidFill>
                  <a:schemeClr val="accent2">
                    <a:lumMod val="75000"/>
                  </a:schemeClr>
                </a:solidFill>
              </a:rPr>
              <a:t>Pautas internas de abordaje en mediación con familias en situación de violencia </a:t>
            </a:r>
            <a:endParaRPr lang="es-AR" sz="1400" b="1" dirty="0">
              <a:solidFill>
                <a:schemeClr val="accent1">
                  <a:lumMod val="75000"/>
                  <a:lumOff val="25000"/>
                </a:schemeClr>
              </a:solidFill>
            </a:endParaRPr>
          </a:p>
        </p:txBody>
      </p:sp>
      <p:sp>
        <p:nvSpPr>
          <p:cNvPr id="40" name="39 Elipse"/>
          <p:cNvSpPr/>
          <p:nvPr/>
        </p:nvSpPr>
        <p:spPr>
          <a:xfrm>
            <a:off x="6200775" y="1150938"/>
            <a:ext cx="1495425" cy="831850"/>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1400" b="1" dirty="0">
                <a:solidFill>
                  <a:schemeClr val="accent1">
                    <a:lumMod val="75000"/>
                    <a:lumOff val="25000"/>
                  </a:schemeClr>
                </a:solidFill>
              </a:rPr>
              <a:t>Reflexión sobre la práctica</a:t>
            </a:r>
          </a:p>
        </p:txBody>
      </p:sp>
      <p:sp>
        <p:nvSpPr>
          <p:cNvPr id="41" name="40 Elipse"/>
          <p:cNvSpPr/>
          <p:nvPr/>
        </p:nvSpPr>
        <p:spPr>
          <a:xfrm>
            <a:off x="2152650" y="1804988"/>
            <a:ext cx="1922463" cy="679450"/>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1400" b="1" dirty="0">
                <a:solidFill>
                  <a:schemeClr val="accent1">
                    <a:lumMod val="75000"/>
                    <a:lumOff val="25000"/>
                  </a:schemeClr>
                </a:solidFill>
              </a:rPr>
              <a:t>Capacitación permanente</a:t>
            </a:r>
          </a:p>
        </p:txBody>
      </p:sp>
      <p:sp>
        <p:nvSpPr>
          <p:cNvPr id="42" name="41 CuadroTexto"/>
          <p:cNvSpPr txBox="1"/>
          <p:nvPr/>
        </p:nvSpPr>
        <p:spPr>
          <a:xfrm>
            <a:off x="3638550" y="3284538"/>
            <a:ext cx="2016125" cy="492125"/>
          </a:xfrm>
          <a:prstGeom prst="rect">
            <a:avLst/>
          </a:prstGeom>
          <a:noFill/>
          <a:ln w="12700">
            <a:noFill/>
          </a:ln>
        </p:spPr>
        <p:txBody>
          <a:bodyPr>
            <a:spAutoFit/>
          </a:bodyPr>
          <a:lstStyle/>
          <a:p>
            <a:pPr algn="ctr" fontAlgn="auto">
              <a:spcBef>
                <a:spcPts val="0"/>
              </a:spcBef>
              <a:spcAft>
                <a:spcPts val="0"/>
              </a:spcAft>
              <a:defRPr/>
            </a:pPr>
            <a:r>
              <a:rPr lang="es-AR" sz="1200" b="1" dirty="0">
                <a:solidFill>
                  <a:schemeClr val="tx2">
                    <a:lumMod val="50000"/>
                  </a:schemeClr>
                </a:solidFill>
                <a:latin typeface="+mn-lt"/>
              </a:rPr>
              <a:t>Equipo Interdisciplinario </a:t>
            </a:r>
          </a:p>
          <a:p>
            <a:pPr algn="ctr" fontAlgn="auto">
              <a:spcBef>
                <a:spcPts val="0"/>
              </a:spcBef>
              <a:spcAft>
                <a:spcPts val="0"/>
              </a:spcAft>
              <a:defRPr/>
            </a:pPr>
            <a:r>
              <a:rPr lang="es-AR" sz="1400" b="1" dirty="0">
                <a:solidFill>
                  <a:schemeClr val="tx2">
                    <a:lumMod val="50000"/>
                  </a:schemeClr>
                </a:solidFill>
                <a:latin typeface="+mn-lt"/>
              </a:rPr>
              <a:t>Centro de Mediación</a:t>
            </a:r>
          </a:p>
        </p:txBody>
      </p:sp>
      <p:sp>
        <p:nvSpPr>
          <p:cNvPr id="47119" name="27 CuadroTexto"/>
          <p:cNvSpPr txBox="1">
            <a:spLocks noChangeArrowheads="1"/>
          </p:cNvSpPr>
          <p:nvPr/>
        </p:nvSpPr>
        <p:spPr bwMode="auto">
          <a:xfrm>
            <a:off x="2268538" y="49213"/>
            <a:ext cx="4551362" cy="369887"/>
          </a:xfrm>
          <a:prstGeom prst="rect">
            <a:avLst/>
          </a:prstGeom>
          <a:noFill/>
          <a:ln w="9525">
            <a:noFill/>
            <a:miter lim="800000"/>
            <a:headEnd/>
            <a:tailEnd/>
          </a:ln>
        </p:spPr>
        <p:txBody>
          <a:bodyPr>
            <a:spAutoFit/>
          </a:bodyPr>
          <a:lstStyle/>
          <a:p>
            <a:r>
              <a:rPr lang="es-AR" b="1" dirty="0">
                <a:solidFill>
                  <a:schemeClr val="bg1"/>
                </a:solidFill>
                <a:latin typeface="Perpetua" pitchFamily="18" charset="0"/>
              </a:rPr>
              <a:t>Poder Judicial de la Ciudad de Buenos Aires</a:t>
            </a:r>
          </a:p>
        </p:txBody>
      </p:sp>
      <p:sp>
        <p:nvSpPr>
          <p:cNvPr id="32" name="31 Elipse"/>
          <p:cNvSpPr/>
          <p:nvPr/>
        </p:nvSpPr>
        <p:spPr>
          <a:xfrm>
            <a:off x="269082" y="2436093"/>
            <a:ext cx="1999456" cy="733425"/>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AR" sz="1400" b="1" dirty="0">
                <a:solidFill>
                  <a:schemeClr val="accent1">
                    <a:lumMod val="75000"/>
                    <a:lumOff val="25000"/>
                  </a:schemeClr>
                </a:solidFill>
              </a:rPr>
              <a:t>Investigación</a:t>
            </a:r>
          </a:p>
        </p:txBody>
      </p:sp>
      <p:pic>
        <p:nvPicPr>
          <p:cNvPr id="10" name="9 Imagen"/>
          <p:cNvPicPr>
            <a:picLocks noChangeAspect="1"/>
          </p:cNvPicPr>
          <p:nvPr/>
        </p:nvPicPr>
        <p:blipFill>
          <a:blip r:embed="rId8">
            <a:extLst/>
          </a:blip>
          <a:stretch>
            <a:fillRect/>
          </a:stretch>
        </p:blipFill>
        <p:spPr>
          <a:xfrm>
            <a:off x="107504" y="394612"/>
            <a:ext cx="1363736" cy="10181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7" name="56 Grupo"/>
          <p:cNvGrpSpPr>
            <a:grpSpLocks/>
          </p:cNvGrpSpPr>
          <p:nvPr/>
        </p:nvGrpSpPr>
        <p:grpSpPr bwMode="auto">
          <a:xfrm rot="-6093066">
            <a:off x="2659856" y="1807369"/>
            <a:ext cx="4284663" cy="4003675"/>
            <a:chOff x="3023826" y="3759542"/>
            <a:chExt cx="2700301" cy="2507267"/>
          </a:xfrm>
        </p:grpSpPr>
        <p:grpSp>
          <p:nvGrpSpPr>
            <p:cNvPr id="47153" name="57 Grupo"/>
            <p:cNvGrpSpPr>
              <a:grpSpLocks/>
            </p:cNvGrpSpPr>
            <p:nvPr/>
          </p:nvGrpSpPr>
          <p:grpSpPr bwMode="auto">
            <a:xfrm>
              <a:off x="3023826" y="3759542"/>
              <a:ext cx="2700301" cy="2507267"/>
              <a:chOff x="3718602" y="2941560"/>
              <a:chExt cx="1929101" cy="1982992"/>
            </a:xfrm>
          </p:grpSpPr>
          <p:pic>
            <p:nvPicPr>
              <p:cNvPr id="47157" name="59 Imagen"/>
              <p:cNvPicPr>
                <a:picLocks noChangeAspect="1"/>
              </p:cNvPicPr>
              <p:nvPr/>
            </p:nvPicPr>
            <p:blipFill>
              <a:blip r:embed="rId3"/>
              <a:srcRect/>
              <a:stretch>
                <a:fillRect/>
              </a:stretch>
            </p:blipFill>
            <p:spPr bwMode="auto">
              <a:xfrm>
                <a:off x="3770450" y="2941560"/>
                <a:ext cx="1854597" cy="1982992"/>
              </a:xfrm>
              <a:prstGeom prst="rect">
                <a:avLst/>
              </a:prstGeom>
              <a:noFill/>
              <a:ln w="9525">
                <a:noFill/>
                <a:miter lim="800000"/>
                <a:headEnd/>
                <a:tailEnd/>
              </a:ln>
            </p:spPr>
          </p:pic>
          <p:sp>
            <p:nvSpPr>
              <p:cNvPr id="61" name="60 Rectángulo"/>
              <p:cNvSpPr/>
              <p:nvPr/>
            </p:nvSpPr>
            <p:spPr>
              <a:xfrm>
                <a:off x="3719408" y="4755172"/>
                <a:ext cx="1929101" cy="169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grpSp>
        <p:sp>
          <p:nvSpPr>
            <p:cNvPr id="59" name="58 Elipse"/>
            <p:cNvSpPr/>
            <p:nvPr/>
          </p:nvSpPr>
          <p:spPr>
            <a:xfrm>
              <a:off x="4111338" y="4613438"/>
              <a:ext cx="689652" cy="702378"/>
            </a:xfrm>
            <a:prstGeom prst="ellipse">
              <a:avLst/>
            </a:prstGeom>
            <a:solidFill>
              <a:schemeClr val="bg1"/>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grpSp>
      <p:pic>
        <p:nvPicPr>
          <p:cNvPr id="11" name="10 Imagen"/>
          <p:cNvPicPr>
            <a:picLocks noChangeAspect="1"/>
          </p:cNvPicPr>
          <p:nvPr/>
        </p:nvPicPr>
        <p:blipFill>
          <a:blip r:embed="rId9" cstate="print">
            <a:extLst/>
          </a:blip>
          <a:stretch>
            <a:fillRect/>
          </a:stretch>
        </p:blipFill>
        <p:spPr>
          <a:xfrm>
            <a:off x="7274429" y="349280"/>
            <a:ext cx="1186003" cy="775464"/>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5" name="44 Rectángulo redondeado"/>
          <p:cNvSpPr/>
          <p:nvPr/>
        </p:nvSpPr>
        <p:spPr>
          <a:xfrm>
            <a:off x="3488248" y="1314896"/>
            <a:ext cx="2463212" cy="365179"/>
          </a:xfrm>
          <a:prstGeom prst="roundRect">
            <a:avLst/>
          </a:prstGeom>
          <a:solidFill>
            <a:schemeClr val="tx2">
              <a:lumMod val="60000"/>
              <a:lumOff val="40000"/>
            </a:schemeClr>
          </a:solidFill>
          <a:ln>
            <a:noFill/>
          </a:ln>
          <a:effectLst>
            <a:glow rad="127000">
              <a:schemeClr val="bg1"/>
            </a:glow>
            <a:softEdge rad="12700"/>
          </a:effectLst>
          <a:scene3d>
            <a:camera prst="orthographicFront">
              <a:rot lat="1500001" lon="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fontAlgn="auto">
              <a:spcBef>
                <a:spcPts val="0"/>
              </a:spcBef>
              <a:spcAft>
                <a:spcPts val="0"/>
              </a:spcAft>
              <a:defRPr/>
            </a:pPr>
            <a:r>
              <a:rPr lang="es-AR" dirty="0">
                <a:solidFill>
                  <a:schemeClr val="tx2">
                    <a:lumMod val="50000"/>
                  </a:schemeClr>
                </a:solidFill>
              </a:rPr>
              <a:t>Redes de Contención</a:t>
            </a:r>
          </a:p>
        </p:txBody>
      </p:sp>
      <p:sp>
        <p:nvSpPr>
          <p:cNvPr id="46" name="45 Rectángulo redondeado"/>
          <p:cNvSpPr/>
          <p:nvPr/>
        </p:nvSpPr>
        <p:spPr>
          <a:xfrm>
            <a:off x="1062676" y="2445138"/>
            <a:ext cx="1834072" cy="365179"/>
          </a:xfrm>
          <a:prstGeom prst="roundRect">
            <a:avLst/>
          </a:prstGeom>
          <a:solidFill>
            <a:schemeClr val="tx2">
              <a:lumMod val="60000"/>
              <a:lumOff val="40000"/>
            </a:schemeClr>
          </a:solidFill>
          <a:ln>
            <a:noFill/>
          </a:ln>
          <a:effectLst>
            <a:glow rad="127000">
              <a:schemeClr val="bg1"/>
            </a:glow>
            <a:softEdge rad="12700"/>
          </a:effectLst>
          <a:scene3d>
            <a:camera prst="orthographicFront">
              <a:rot lat="1500001" lon="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fontAlgn="auto">
              <a:spcBef>
                <a:spcPts val="0"/>
              </a:spcBef>
              <a:spcAft>
                <a:spcPts val="0"/>
              </a:spcAft>
              <a:defRPr/>
            </a:pPr>
            <a:r>
              <a:rPr lang="es-AR" dirty="0">
                <a:solidFill>
                  <a:schemeClr val="tx2">
                    <a:lumMod val="50000"/>
                  </a:schemeClr>
                </a:solidFill>
              </a:rPr>
              <a:t>Neutralidad</a:t>
            </a:r>
          </a:p>
        </p:txBody>
      </p:sp>
      <p:sp>
        <p:nvSpPr>
          <p:cNvPr id="8" name="7 Rectángulo redondeado"/>
          <p:cNvSpPr/>
          <p:nvPr/>
        </p:nvSpPr>
        <p:spPr>
          <a:xfrm>
            <a:off x="2374160" y="5378354"/>
            <a:ext cx="2053823" cy="365179"/>
          </a:xfrm>
          <a:prstGeom prst="roundRect">
            <a:avLst/>
          </a:prstGeom>
          <a:solidFill>
            <a:schemeClr val="tx2">
              <a:lumMod val="60000"/>
              <a:lumOff val="40000"/>
            </a:schemeClr>
          </a:solidFill>
          <a:ln>
            <a:noFill/>
          </a:ln>
          <a:effectLst>
            <a:glow rad="127000">
              <a:schemeClr val="bg1"/>
            </a:glow>
            <a:softEdge rad="12700"/>
          </a:effectLst>
          <a:scene3d>
            <a:camera prst="orthographicFront">
              <a:rot lat="1500001" lon="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fontAlgn="auto">
              <a:spcBef>
                <a:spcPts val="0"/>
              </a:spcBef>
              <a:spcAft>
                <a:spcPts val="0"/>
              </a:spcAft>
              <a:defRPr/>
            </a:pPr>
            <a:r>
              <a:rPr lang="es-AR" dirty="0">
                <a:solidFill>
                  <a:schemeClr val="tx2">
                    <a:lumMod val="50000"/>
                  </a:schemeClr>
                </a:solidFill>
              </a:rPr>
              <a:t>Confidencialidad</a:t>
            </a:r>
          </a:p>
        </p:txBody>
      </p:sp>
      <p:sp>
        <p:nvSpPr>
          <p:cNvPr id="47" name="46 Rectángulo redondeado"/>
          <p:cNvSpPr/>
          <p:nvPr/>
        </p:nvSpPr>
        <p:spPr>
          <a:xfrm>
            <a:off x="786004" y="3483633"/>
            <a:ext cx="1834072" cy="365179"/>
          </a:xfrm>
          <a:prstGeom prst="roundRect">
            <a:avLst/>
          </a:prstGeom>
          <a:solidFill>
            <a:schemeClr val="tx2">
              <a:lumMod val="60000"/>
              <a:lumOff val="40000"/>
            </a:schemeClr>
          </a:solidFill>
          <a:ln>
            <a:noFill/>
          </a:ln>
          <a:effectLst>
            <a:glow rad="127000">
              <a:schemeClr val="bg1"/>
            </a:glow>
            <a:softEdge rad="12700"/>
          </a:effectLst>
          <a:scene3d>
            <a:camera prst="orthographicFront">
              <a:rot lat="1500001" lon="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fontAlgn="auto">
              <a:spcBef>
                <a:spcPts val="0"/>
              </a:spcBef>
              <a:spcAft>
                <a:spcPts val="0"/>
              </a:spcAft>
              <a:defRPr/>
            </a:pPr>
            <a:r>
              <a:rPr lang="es-AR" dirty="0">
                <a:solidFill>
                  <a:schemeClr val="tx2">
                    <a:lumMod val="50000"/>
                  </a:schemeClr>
                </a:solidFill>
              </a:rPr>
              <a:t>Voluntariedad</a:t>
            </a:r>
          </a:p>
        </p:txBody>
      </p:sp>
      <p:sp>
        <p:nvSpPr>
          <p:cNvPr id="48" name="47 Rectángulo redondeado"/>
          <p:cNvSpPr/>
          <p:nvPr/>
        </p:nvSpPr>
        <p:spPr>
          <a:xfrm>
            <a:off x="6944021" y="3594837"/>
            <a:ext cx="1834072" cy="365179"/>
          </a:xfrm>
          <a:prstGeom prst="roundRect">
            <a:avLst/>
          </a:prstGeom>
          <a:solidFill>
            <a:schemeClr val="tx2">
              <a:lumMod val="60000"/>
              <a:lumOff val="40000"/>
            </a:schemeClr>
          </a:solidFill>
          <a:ln>
            <a:noFill/>
          </a:ln>
          <a:effectLst>
            <a:glow rad="127000">
              <a:schemeClr val="bg1"/>
            </a:glow>
            <a:softEdge rad="12700"/>
          </a:effectLst>
          <a:scene3d>
            <a:camera prst="orthographicFront">
              <a:rot lat="1500001" lon="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fontAlgn="auto">
              <a:spcBef>
                <a:spcPts val="0"/>
              </a:spcBef>
              <a:spcAft>
                <a:spcPts val="0"/>
              </a:spcAft>
              <a:defRPr/>
            </a:pPr>
            <a:r>
              <a:rPr lang="es-AR" dirty="0">
                <a:solidFill>
                  <a:schemeClr val="tx2">
                    <a:lumMod val="50000"/>
                  </a:schemeClr>
                </a:solidFill>
              </a:rPr>
              <a:t>Respeto</a:t>
            </a:r>
          </a:p>
        </p:txBody>
      </p:sp>
      <p:sp>
        <p:nvSpPr>
          <p:cNvPr id="49" name="48 Rectángulo redondeado"/>
          <p:cNvSpPr/>
          <p:nvPr/>
        </p:nvSpPr>
        <p:spPr>
          <a:xfrm>
            <a:off x="6380290" y="2445137"/>
            <a:ext cx="1834072" cy="365179"/>
          </a:xfrm>
          <a:prstGeom prst="roundRect">
            <a:avLst/>
          </a:prstGeom>
          <a:solidFill>
            <a:schemeClr val="tx2">
              <a:lumMod val="60000"/>
              <a:lumOff val="40000"/>
            </a:schemeClr>
          </a:solidFill>
          <a:ln>
            <a:noFill/>
          </a:ln>
          <a:effectLst>
            <a:glow rad="127000">
              <a:schemeClr val="bg1"/>
            </a:glow>
            <a:softEdge rad="12700"/>
          </a:effectLst>
          <a:scene3d>
            <a:camera prst="orthographicFront">
              <a:rot lat="1500001" lon="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fontAlgn="auto">
              <a:spcBef>
                <a:spcPts val="0"/>
              </a:spcBef>
              <a:spcAft>
                <a:spcPts val="0"/>
              </a:spcAft>
              <a:defRPr/>
            </a:pPr>
            <a:r>
              <a:rPr lang="es-AR" dirty="0">
                <a:solidFill>
                  <a:schemeClr val="tx2">
                    <a:lumMod val="50000"/>
                  </a:schemeClr>
                </a:solidFill>
              </a:rPr>
              <a:t>Imparcialidad</a:t>
            </a:r>
          </a:p>
        </p:txBody>
      </p:sp>
      <p:sp>
        <p:nvSpPr>
          <p:cNvPr id="50" name="49 Rectángulo redondeado"/>
          <p:cNvSpPr/>
          <p:nvPr/>
        </p:nvSpPr>
        <p:spPr>
          <a:xfrm>
            <a:off x="807386" y="4257092"/>
            <a:ext cx="2680861" cy="365179"/>
          </a:xfrm>
          <a:prstGeom prst="roundRect">
            <a:avLst/>
          </a:prstGeom>
          <a:solidFill>
            <a:schemeClr val="tx2">
              <a:lumMod val="60000"/>
              <a:lumOff val="40000"/>
            </a:schemeClr>
          </a:solidFill>
          <a:ln>
            <a:noFill/>
          </a:ln>
          <a:effectLst>
            <a:glow rad="127000">
              <a:schemeClr val="bg1"/>
            </a:glow>
            <a:softEdge rad="12700"/>
          </a:effectLst>
          <a:scene3d>
            <a:camera prst="orthographicFront">
              <a:rot lat="1500001" lon="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fontAlgn="auto">
              <a:spcBef>
                <a:spcPts val="0"/>
              </a:spcBef>
              <a:spcAft>
                <a:spcPts val="0"/>
              </a:spcAft>
              <a:defRPr/>
            </a:pPr>
            <a:r>
              <a:rPr lang="es-AR" dirty="0">
                <a:solidFill>
                  <a:schemeClr val="tx2">
                    <a:lumMod val="50000"/>
                  </a:schemeClr>
                </a:solidFill>
              </a:rPr>
              <a:t>Capacidad de Reflexión</a:t>
            </a:r>
          </a:p>
        </p:txBody>
      </p:sp>
      <p:sp>
        <p:nvSpPr>
          <p:cNvPr id="51" name="50 Rectángulo redondeado"/>
          <p:cNvSpPr/>
          <p:nvPr/>
        </p:nvSpPr>
        <p:spPr>
          <a:xfrm>
            <a:off x="6200988" y="4481583"/>
            <a:ext cx="2475468" cy="365179"/>
          </a:xfrm>
          <a:prstGeom prst="roundRect">
            <a:avLst/>
          </a:prstGeom>
          <a:solidFill>
            <a:schemeClr val="tx2">
              <a:lumMod val="60000"/>
              <a:lumOff val="40000"/>
            </a:schemeClr>
          </a:solidFill>
          <a:ln>
            <a:noFill/>
          </a:ln>
          <a:effectLst>
            <a:glow rad="127000">
              <a:schemeClr val="bg1"/>
            </a:glow>
            <a:softEdge rad="12700"/>
          </a:effectLst>
          <a:scene3d>
            <a:camera prst="orthographicFront">
              <a:rot lat="1500001" lon="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fontAlgn="auto">
              <a:spcBef>
                <a:spcPts val="0"/>
              </a:spcBef>
              <a:spcAft>
                <a:spcPts val="0"/>
              </a:spcAft>
              <a:defRPr/>
            </a:pPr>
            <a:r>
              <a:rPr lang="es-AR" dirty="0">
                <a:solidFill>
                  <a:schemeClr val="tx2">
                    <a:lumMod val="50000"/>
                  </a:schemeClr>
                </a:solidFill>
              </a:rPr>
              <a:t>Voluntad de Cambio</a:t>
            </a:r>
          </a:p>
        </p:txBody>
      </p:sp>
      <p:sp>
        <p:nvSpPr>
          <p:cNvPr id="30" name="29 Rectángulo redondeado"/>
          <p:cNvSpPr/>
          <p:nvPr/>
        </p:nvSpPr>
        <p:spPr>
          <a:xfrm>
            <a:off x="5392239" y="5411789"/>
            <a:ext cx="1617498" cy="365179"/>
          </a:xfrm>
          <a:prstGeom prst="roundRect">
            <a:avLst/>
          </a:prstGeom>
          <a:solidFill>
            <a:schemeClr val="tx2">
              <a:lumMod val="60000"/>
              <a:lumOff val="40000"/>
            </a:schemeClr>
          </a:solidFill>
          <a:ln>
            <a:noFill/>
          </a:ln>
          <a:effectLst>
            <a:glow rad="127000">
              <a:schemeClr val="bg1"/>
            </a:glow>
            <a:softEdge rad="12700"/>
          </a:effectLst>
          <a:scene3d>
            <a:camera prst="orthographicFront">
              <a:rot lat="1500001" lon="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fontAlgn="auto">
              <a:spcBef>
                <a:spcPts val="0"/>
              </a:spcBef>
              <a:spcAft>
                <a:spcPts val="0"/>
              </a:spcAft>
              <a:defRPr/>
            </a:pPr>
            <a:r>
              <a:rPr lang="es-AR" dirty="0">
                <a:solidFill>
                  <a:schemeClr val="tx2">
                    <a:lumMod val="50000"/>
                  </a:schemeClr>
                </a:solidFill>
              </a:rPr>
              <a:t>Diálogo</a:t>
            </a:r>
          </a:p>
        </p:txBody>
      </p:sp>
      <p:sp>
        <p:nvSpPr>
          <p:cNvPr id="3" name="2 Marcador de número de diapositiva"/>
          <p:cNvSpPr>
            <a:spLocks noGrp="1"/>
          </p:cNvSpPr>
          <p:nvPr>
            <p:ph type="sldNum" sz="quarter" idx="12"/>
          </p:nvPr>
        </p:nvSpPr>
        <p:spPr/>
        <p:txBody>
          <a:bodyPr/>
          <a:lstStyle/>
          <a:p>
            <a:pPr>
              <a:defRPr/>
            </a:pPr>
            <a:fld id="{40E50ECC-F463-45C6-ACEE-1FD5E6AF585D}" type="slidenum">
              <a:rPr lang="es-ES" smtClean="0"/>
              <a:pPr>
                <a:defRPr/>
              </a:pPr>
              <a:t>52</a:t>
            </a:fld>
            <a:endParaRPr lang="es-ES" dirty="0"/>
          </a:p>
        </p:txBody>
      </p:sp>
    </p:spTree>
    <p:extLst>
      <p:ext uri="{BB962C8B-B14F-4D97-AF65-F5344CB8AC3E}">
        <p14:creationId xmlns:p14="http://schemas.microsoft.com/office/powerpoint/2010/main" val="448520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Effect transition="in" filter="fade">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fltVal val="0"/>
                                          </p:val>
                                        </p:tav>
                                        <p:tav tm="100000">
                                          <p:val>
                                            <p:strVal val="#ppt_w"/>
                                          </p:val>
                                        </p:tav>
                                      </p:tavLst>
                                    </p:anim>
                                    <p:anim calcmode="lin" valueType="num">
                                      <p:cBhvr>
                                        <p:cTn id="54" dur="500" fill="hold"/>
                                        <p:tgtEl>
                                          <p:spTgt spid="36"/>
                                        </p:tgtEl>
                                        <p:attrNameLst>
                                          <p:attrName>ppt_h</p:attrName>
                                        </p:attrNameLst>
                                      </p:cBhvr>
                                      <p:tavLst>
                                        <p:tav tm="0">
                                          <p:val>
                                            <p:fltVal val="0"/>
                                          </p:val>
                                        </p:tav>
                                        <p:tav tm="100000">
                                          <p:val>
                                            <p:strVal val="#ppt_h"/>
                                          </p:val>
                                        </p:tav>
                                      </p:tavLst>
                                    </p:anim>
                                    <p:animEffect transition="in" filter="fade">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p:cTn id="72" dur="500" fill="hold"/>
                                        <p:tgtEl>
                                          <p:spTgt spid="42"/>
                                        </p:tgtEl>
                                        <p:attrNameLst>
                                          <p:attrName>ppt_w</p:attrName>
                                        </p:attrNameLst>
                                      </p:cBhvr>
                                      <p:tavLst>
                                        <p:tav tm="0">
                                          <p:val>
                                            <p:fltVal val="0"/>
                                          </p:val>
                                        </p:tav>
                                        <p:tav tm="100000">
                                          <p:val>
                                            <p:strVal val="#ppt_w"/>
                                          </p:val>
                                        </p:tav>
                                      </p:tavLst>
                                    </p:anim>
                                    <p:anim calcmode="lin" valueType="num">
                                      <p:cBhvr>
                                        <p:cTn id="73" dur="500" fill="hold"/>
                                        <p:tgtEl>
                                          <p:spTgt spid="42"/>
                                        </p:tgtEl>
                                        <p:attrNameLst>
                                          <p:attrName>ppt_h</p:attrName>
                                        </p:attrNameLst>
                                      </p:cBhvr>
                                      <p:tavLst>
                                        <p:tav tm="0">
                                          <p:val>
                                            <p:fltVal val="0"/>
                                          </p:val>
                                        </p:tav>
                                        <p:tav tm="100000">
                                          <p:val>
                                            <p:strVal val="#ppt_h"/>
                                          </p:val>
                                        </p:tav>
                                      </p:tavLst>
                                    </p:anim>
                                    <p:animEffect transition="in" filter="fade">
                                      <p:cBhvr>
                                        <p:cTn id="74" dur="5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xit" presetSubtype="0" fill="hold" grpId="1" nodeType="clickEffect">
                                  <p:stCondLst>
                                    <p:cond delay="0"/>
                                  </p:stCondLst>
                                  <p:childTnLst>
                                    <p:animEffect transition="out" filter="fade">
                                      <p:cBhvr>
                                        <p:cTn id="78" dur="1000"/>
                                        <p:tgtEl>
                                          <p:spTgt spid="41"/>
                                        </p:tgtEl>
                                      </p:cBhvr>
                                    </p:animEffect>
                                    <p:anim calcmode="lin" valueType="num">
                                      <p:cBhvr>
                                        <p:cTn id="79" dur="1000"/>
                                        <p:tgtEl>
                                          <p:spTgt spid="41"/>
                                        </p:tgtEl>
                                        <p:attrNameLst>
                                          <p:attrName>ppt_x</p:attrName>
                                        </p:attrNameLst>
                                      </p:cBhvr>
                                      <p:tavLst>
                                        <p:tav tm="0">
                                          <p:val>
                                            <p:strVal val="ppt_x"/>
                                          </p:val>
                                        </p:tav>
                                        <p:tav tm="100000">
                                          <p:val>
                                            <p:strVal val="ppt_x"/>
                                          </p:val>
                                        </p:tav>
                                      </p:tavLst>
                                    </p:anim>
                                    <p:anim calcmode="lin" valueType="num">
                                      <p:cBhvr>
                                        <p:cTn id="80" dur="1000"/>
                                        <p:tgtEl>
                                          <p:spTgt spid="41"/>
                                        </p:tgtEl>
                                        <p:attrNameLst>
                                          <p:attrName>ppt_y</p:attrName>
                                        </p:attrNameLst>
                                      </p:cBhvr>
                                      <p:tavLst>
                                        <p:tav tm="0">
                                          <p:val>
                                            <p:strVal val="ppt_y"/>
                                          </p:val>
                                        </p:tav>
                                        <p:tav tm="100000">
                                          <p:val>
                                            <p:strVal val="ppt_y+.1"/>
                                          </p:val>
                                        </p:tav>
                                      </p:tavLst>
                                    </p:anim>
                                    <p:set>
                                      <p:cBhvr>
                                        <p:cTn id="81" dur="1" fill="hold">
                                          <p:stCondLst>
                                            <p:cond delay="999"/>
                                          </p:stCondLst>
                                        </p:cTn>
                                        <p:tgtEl>
                                          <p:spTgt spid="41"/>
                                        </p:tgtEl>
                                        <p:attrNameLst>
                                          <p:attrName>style.visibility</p:attrName>
                                        </p:attrNameLst>
                                      </p:cBhvr>
                                      <p:to>
                                        <p:strVal val="hidden"/>
                                      </p:to>
                                    </p:set>
                                  </p:childTnLst>
                                </p:cTn>
                              </p:par>
                              <p:par>
                                <p:cTn id="82" presetID="42" presetClass="exit" presetSubtype="0" fill="hold" grpId="1" nodeType="withEffect">
                                  <p:stCondLst>
                                    <p:cond delay="0"/>
                                  </p:stCondLst>
                                  <p:childTnLst>
                                    <p:animEffect transition="out" filter="fade">
                                      <p:cBhvr>
                                        <p:cTn id="83" dur="1000"/>
                                        <p:tgtEl>
                                          <p:spTgt spid="2"/>
                                        </p:tgtEl>
                                      </p:cBhvr>
                                    </p:animEffect>
                                    <p:anim calcmode="lin" valueType="num">
                                      <p:cBhvr>
                                        <p:cTn id="84" dur="1000"/>
                                        <p:tgtEl>
                                          <p:spTgt spid="2"/>
                                        </p:tgtEl>
                                        <p:attrNameLst>
                                          <p:attrName>ppt_x</p:attrName>
                                        </p:attrNameLst>
                                      </p:cBhvr>
                                      <p:tavLst>
                                        <p:tav tm="0">
                                          <p:val>
                                            <p:strVal val="ppt_x"/>
                                          </p:val>
                                        </p:tav>
                                        <p:tav tm="100000">
                                          <p:val>
                                            <p:strVal val="ppt_x"/>
                                          </p:val>
                                        </p:tav>
                                      </p:tavLst>
                                    </p:anim>
                                    <p:anim calcmode="lin" valueType="num">
                                      <p:cBhvr>
                                        <p:cTn id="85" dur="1000"/>
                                        <p:tgtEl>
                                          <p:spTgt spid="2"/>
                                        </p:tgtEl>
                                        <p:attrNameLst>
                                          <p:attrName>ppt_y</p:attrName>
                                        </p:attrNameLst>
                                      </p:cBhvr>
                                      <p:tavLst>
                                        <p:tav tm="0">
                                          <p:val>
                                            <p:strVal val="ppt_y"/>
                                          </p:val>
                                        </p:tav>
                                        <p:tav tm="100000">
                                          <p:val>
                                            <p:strVal val="ppt_y+.1"/>
                                          </p:val>
                                        </p:tav>
                                      </p:tavLst>
                                    </p:anim>
                                    <p:set>
                                      <p:cBhvr>
                                        <p:cTn id="86" dur="1" fill="hold">
                                          <p:stCondLst>
                                            <p:cond delay="999"/>
                                          </p:stCondLst>
                                        </p:cTn>
                                        <p:tgtEl>
                                          <p:spTgt spid="2"/>
                                        </p:tgtEl>
                                        <p:attrNameLst>
                                          <p:attrName>style.visibility</p:attrName>
                                        </p:attrNameLst>
                                      </p:cBhvr>
                                      <p:to>
                                        <p:strVal val="hidden"/>
                                      </p:to>
                                    </p:set>
                                  </p:childTnLst>
                                </p:cTn>
                              </p:par>
                              <p:par>
                                <p:cTn id="87" presetID="42" presetClass="exit" presetSubtype="0" fill="hold" grpId="1" nodeType="withEffect">
                                  <p:stCondLst>
                                    <p:cond delay="0"/>
                                  </p:stCondLst>
                                  <p:childTnLst>
                                    <p:animEffect transition="out" filter="fade">
                                      <p:cBhvr>
                                        <p:cTn id="88" dur="1000"/>
                                        <p:tgtEl>
                                          <p:spTgt spid="38"/>
                                        </p:tgtEl>
                                      </p:cBhvr>
                                    </p:animEffect>
                                    <p:anim calcmode="lin" valueType="num">
                                      <p:cBhvr>
                                        <p:cTn id="89" dur="1000"/>
                                        <p:tgtEl>
                                          <p:spTgt spid="38"/>
                                        </p:tgtEl>
                                        <p:attrNameLst>
                                          <p:attrName>ppt_x</p:attrName>
                                        </p:attrNameLst>
                                      </p:cBhvr>
                                      <p:tavLst>
                                        <p:tav tm="0">
                                          <p:val>
                                            <p:strVal val="ppt_x"/>
                                          </p:val>
                                        </p:tav>
                                        <p:tav tm="100000">
                                          <p:val>
                                            <p:strVal val="ppt_x"/>
                                          </p:val>
                                        </p:tav>
                                      </p:tavLst>
                                    </p:anim>
                                    <p:anim calcmode="lin" valueType="num">
                                      <p:cBhvr>
                                        <p:cTn id="90" dur="1000"/>
                                        <p:tgtEl>
                                          <p:spTgt spid="38"/>
                                        </p:tgtEl>
                                        <p:attrNameLst>
                                          <p:attrName>ppt_y</p:attrName>
                                        </p:attrNameLst>
                                      </p:cBhvr>
                                      <p:tavLst>
                                        <p:tav tm="0">
                                          <p:val>
                                            <p:strVal val="ppt_y"/>
                                          </p:val>
                                        </p:tav>
                                        <p:tav tm="100000">
                                          <p:val>
                                            <p:strVal val="ppt_y+.1"/>
                                          </p:val>
                                        </p:tav>
                                      </p:tavLst>
                                    </p:anim>
                                    <p:set>
                                      <p:cBhvr>
                                        <p:cTn id="91" dur="1" fill="hold">
                                          <p:stCondLst>
                                            <p:cond delay="999"/>
                                          </p:stCondLst>
                                        </p:cTn>
                                        <p:tgtEl>
                                          <p:spTgt spid="38"/>
                                        </p:tgtEl>
                                        <p:attrNameLst>
                                          <p:attrName>style.visibility</p:attrName>
                                        </p:attrNameLst>
                                      </p:cBhvr>
                                      <p:to>
                                        <p:strVal val="hidden"/>
                                      </p:to>
                                    </p:set>
                                  </p:childTnLst>
                                </p:cTn>
                              </p:par>
                              <p:par>
                                <p:cTn id="92" presetID="42" presetClass="exit" presetSubtype="0" fill="hold" grpId="1" nodeType="withEffect">
                                  <p:stCondLst>
                                    <p:cond delay="0"/>
                                  </p:stCondLst>
                                  <p:childTnLst>
                                    <p:animEffect transition="out" filter="fade">
                                      <p:cBhvr>
                                        <p:cTn id="93" dur="1000"/>
                                        <p:tgtEl>
                                          <p:spTgt spid="39"/>
                                        </p:tgtEl>
                                      </p:cBhvr>
                                    </p:animEffect>
                                    <p:anim calcmode="lin" valueType="num">
                                      <p:cBhvr>
                                        <p:cTn id="94" dur="1000"/>
                                        <p:tgtEl>
                                          <p:spTgt spid="39"/>
                                        </p:tgtEl>
                                        <p:attrNameLst>
                                          <p:attrName>ppt_x</p:attrName>
                                        </p:attrNameLst>
                                      </p:cBhvr>
                                      <p:tavLst>
                                        <p:tav tm="0">
                                          <p:val>
                                            <p:strVal val="ppt_x"/>
                                          </p:val>
                                        </p:tav>
                                        <p:tav tm="100000">
                                          <p:val>
                                            <p:strVal val="ppt_x"/>
                                          </p:val>
                                        </p:tav>
                                      </p:tavLst>
                                    </p:anim>
                                    <p:anim calcmode="lin" valueType="num">
                                      <p:cBhvr>
                                        <p:cTn id="95" dur="1000"/>
                                        <p:tgtEl>
                                          <p:spTgt spid="39"/>
                                        </p:tgtEl>
                                        <p:attrNameLst>
                                          <p:attrName>ppt_y</p:attrName>
                                        </p:attrNameLst>
                                      </p:cBhvr>
                                      <p:tavLst>
                                        <p:tav tm="0">
                                          <p:val>
                                            <p:strVal val="ppt_y"/>
                                          </p:val>
                                        </p:tav>
                                        <p:tav tm="100000">
                                          <p:val>
                                            <p:strVal val="ppt_y+.1"/>
                                          </p:val>
                                        </p:tav>
                                      </p:tavLst>
                                    </p:anim>
                                    <p:set>
                                      <p:cBhvr>
                                        <p:cTn id="96" dur="1" fill="hold">
                                          <p:stCondLst>
                                            <p:cond delay="999"/>
                                          </p:stCondLst>
                                        </p:cTn>
                                        <p:tgtEl>
                                          <p:spTgt spid="39"/>
                                        </p:tgtEl>
                                        <p:attrNameLst>
                                          <p:attrName>style.visibility</p:attrName>
                                        </p:attrNameLst>
                                      </p:cBhvr>
                                      <p:to>
                                        <p:strVal val="hidden"/>
                                      </p:to>
                                    </p:set>
                                  </p:childTnLst>
                                </p:cTn>
                              </p:par>
                              <p:par>
                                <p:cTn id="97" presetID="42" presetClass="exit" presetSubtype="0" fill="hold" grpId="1" nodeType="withEffect">
                                  <p:stCondLst>
                                    <p:cond delay="0"/>
                                  </p:stCondLst>
                                  <p:childTnLst>
                                    <p:animEffect transition="out" filter="fade">
                                      <p:cBhvr>
                                        <p:cTn id="98" dur="1000"/>
                                        <p:tgtEl>
                                          <p:spTgt spid="40"/>
                                        </p:tgtEl>
                                      </p:cBhvr>
                                    </p:animEffect>
                                    <p:anim calcmode="lin" valueType="num">
                                      <p:cBhvr>
                                        <p:cTn id="99" dur="1000"/>
                                        <p:tgtEl>
                                          <p:spTgt spid="40"/>
                                        </p:tgtEl>
                                        <p:attrNameLst>
                                          <p:attrName>ppt_x</p:attrName>
                                        </p:attrNameLst>
                                      </p:cBhvr>
                                      <p:tavLst>
                                        <p:tav tm="0">
                                          <p:val>
                                            <p:strVal val="ppt_x"/>
                                          </p:val>
                                        </p:tav>
                                        <p:tav tm="100000">
                                          <p:val>
                                            <p:strVal val="ppt_x"/>
                                          </p:val>
                                        </p:tav>
                                      </p:tavLst>
                                    </p:anim>
                                    <p:anim calcmode="lin" valueType="num">
                                      <p:cBhvr>
                                        <p:cTn id="100" dur="1000"/>
                                        <p:tgtEl>
                                          <p:spTgt spid="40"/>
                                        </p:tgtEl>
                                        <p:attrNameLst>
                                          <p:attrName>ppt_y</p:attrName>
                                        </p:attrNameLst>
                                      </p:cBhvr>
                                      <p:tavLst>
                                        <p:tav tm="0">
                                          <p:val>
                                            <p:strVal val="ppt_y"/>
                                          </p:val>
                                        </p:tav>
                                        <p:tav tm="100000">
                                          <p:val>
                                            <p:strVal val="ppt_y+.1"/>
                                          </p:val>
                                        </p:tav>
                                      </p:tavLst>
                                    </p:anim>
                                    <p:set>
                                      <p:cBhvr>
                                        <p:cTn id="101" dur="1" fill="hold">
                                          <p:stCondLst>
                                            <p:cond delay="999"/>
                                          </p:stCondLst>
                                        </p:cTn>
                                        <p:tgtEl>
                                          <p:spTgt spid="40"/>
                                        </p:tgtEl>
                                        <p:attrNameLst>
                                          <p:attrName>style.visibility</p:attrName>
                                        </p:attrNameLst>
                                      </p:cBhvr>
                                      <p:to>
                                        <p:strVal val="hidden"/>
                                      </p:to>
                                    </p:set>
                                  </p:childTnLst>
                                </p:cTn>
                              </p:par>
                              <p:par>
                                <p:cTn id="102" presetID="42" presetClass="exit" presetSubtype="0" fill="hold" grpId="1" nodeType="withEffect">
                                  <p:stCondLst>
                                    <p:cond delay="0"/>
                                  </p:stCondLst>
                                  <p:childTnLst>
                                    <p:animEffect transition="out" filter="fade">
                                      <p:cBhvr>
                                        <p:cTn id="103" dur="1000"/>
                                        <p:tgtEl>
                                          <p:spTgt spid="37"/>
                                        </p:tgtEl>
                                      </p:cBhvr>
                                    </p:animEffect>
                                    <p:anim calcmode="lin" valueType="num">
                                      <p:cBhvr>
                                        <p:cTn id="104" dur="1000"/>
                                        <p:tgtEl>
                                          <p:spTgt spid="37"/>
                                        </p:tgtEl>
                                        <p:attrNameLst>
                                          <p:attrName>ppt_x</p:attrName>
                                        </p:attrNameLst>
                                      </p:cBhvr>
                                      <p:tavLst>
                                        <p:tav tm="0">
                                          <p:val>
                                            <p:strVal val="ppt_x"/>
                                          </p:val>
                                        </p:tav>
                                        <p:tav tm="100000">
                                          <p:val>
                                            <p:strVal val="ppt_x"/>
                                          </p:val>
                                        </p:tav>
                                      </p:tavLst>
                                    </p:anim>
                                    <p:anim calcmode="lin" valueType="num">
                                      <p:cBhvr>
                                        <p:cTn id="105" dur="1000"/>
                                        <p:tgtEl>
                                          <p:spTgt spid="37"/>
                                        </p:tgtEl>
                                        <p:attrNameLst>
                                          <p:attrName>ppt_y</p:attrName>
                                        </p:attrNameLst>
                                      </p:cBhvr>
                                      <p:tavLst>
                                        <p:tav tm="0">
                                          <p:val>
                                            <p:strVal val="ppt_y"/>
                                          </p:val>
                                        </p:tav>
                                        <p:tav tm="100000">
                                          <p:val>
                                            <p:strVal val="ppt_y+.1"/>
                                          </p:val>
                                        </p:tav>
                                      </p:tavLst>
                                    </p:anim>
                                    <p:set>
                                      <p:cBhvr>
                                        <p:cTn id="106" dur="1" fill="hold">
                                          <p:stCondLst>
                                            <p:cond delay="999"/>
                                          </p:stCondLst>
                                        </p:cTn>
                                        <p:tgtEl>
                                          <p:spTgt spid="37"/>
                                        </p:tgtEl>
                                        <p:attrNameLst>
                                          <p:attrName>style.visibility</p:attrName>
                                        </p:attrNameLst>
                                      </p:cBhvr>
                                      <p:to>
                                        <p:strVal val="hidden"/>
                                      </p:to>
                                    </p:set>
                                  </p:childTnLst>
                                </p:cTn>
                              </p:par>
                              <p:par>
                                <p:cTn id="107" presetID="42" presetClass="exit" presetSubtype="0" fill="hold" grpId="1" nodeType="withEffect">
                                  <p:stCondLst>
                                    <p:cond delay="0"/>
                                  </p:stCondLst>
                                  <p:childTnLst>
                                    <p:animEffect transition="out" filter="fade">
                                      <p:cBhvr>
                                        <p:cTn id="108" dur="1000"/>
                                        <p:tgtEl>
                                          <p:spTgt spid="36"/>
                                        </p:tgtEl>
                                      </p:cBhvr>
                                    </p:animEffect>
                                    <p:anim calcmode="lin" valueType="num">
                                      <p:cBhvr>
                                        <p:cTn id="109" dur="1000"/>
                                        <p:tgtEl>
                                          <p:spTgt spid="36"/>
                                        </p:tgtEl>
                                        <p:attrNameLst>
                                          <p:attrName>ppt_x</p:attrName>
                                        </p:attrNameLst>
                                      </p:cBhvr>
                                      <p:tavLst>
                                        <p:tav tm="0">
                                          <p:val>
                                            <p:strVal val="ppt_x"/>
                                          </p:val>
                                        </p:tav>
                                        <p:tav tm="100000">
                                          <p:val>
                                            <p:strVal val="ppt_x"/>
                                          </p:val>
                                        </p:tav>
                                      </p:tavLst>
                                    </p:anim>
                                    <p:anim calcmode="lin" valueType="num">
                                      <p:cBhvr>
                                        <p:cTn id="110" dur="1000"/>
                                        <p:tgtEl>
                                          <p:spTgt spid="36"/>
                                        </p:tgtEl>
                                        <p:attrNameLst>
                                          <p:attrName>ppt_y</p:attrName>
                                        </p:attrNameLst>
                                      </p:cBhvr>
                                      <p:tavLst>
                                        <p:tav tm="0">
                                          <p:val>
                                            <p:strVal val="ppt_y"/>
                                          </p:val>
                                        </p:tav>
                                        <p:tav tm="100000">
                                          <p:val>
                                            <p:strVal val="ppt_y+.1"/>
                                          </p:val>
                                        </p:tav>
                                      </p:tavLst>
                                    </p:anim>
                                    <p:set>
                                      <p:cBhvr>
                                        <p:cTn id="111" dur="1" fill="hold">
                                          <p:stCondLst>
                                            <p:cond delay="999"/>
                                          </p:stCondLst>
                                        </p:cTn>
                                        <p:tgtEl>
                                          <p:spTgt spid="36"/>
                                        </p:tgtEl>
                                        <p:attrNameLst>
                                          <p:attrName>style.visibility</p:attrName>
                                        </p:attrNameLst>
                                      </p:cBhvr>
                                      <p:to>
                                        <p:strVal val="hidden"/>
                                      </p:to>
                                    </p:set>
                                  </p:childTnLst>
                                </p:cTn>
                              </p:par>
                              <p:par>
                                <p:cTn id="112" presetID="42" presetClass="exit" presetSubtype="0" fill="hold" nodeType="withEffect">
                                  <p:stCondLst>
                                    <p:cond delay="0"/>
                                  </p:stCondLst>
                                  <p:childTnLst>
                                    <p:animEffect transition="out" filter="fade">
                                      <p:cBhvr>
                                        <p:cTn id="113" dur="1000"/>
                                        <p:tgtEl>
                                          <p:spTgt spid="22"/>
                                        </p:tgtEl>
                                      </p:cBhvr>
                                    </p:animEffect>
                                    <p:anim calcmode="lin" valueType="num">
                                      <p:cBhvr>
                                        <p:cTn id="114" dur="1000"/>
                                        <p:tgtEl>
                                          <p:spTgt spid="22"/>
                                        </p:tgtEl>
                                        <p:attrNameLst>
                                          <p:attrName>ppt_x</p:attrName>
                                        </p:attrNameLst>
                                      </p:cBhvr>
                                      <p:tavLst>
                                        <p:tav tm="0">
                                          <p:val>
                                            <p:strVal val="ppt_x"/>
                                          </p:val>
                                        </p:tav>
                                        <p:tav tm="100000">
                                          <p:val>
                                            <p:strVal val="ppt_x"/>
                                          </p:val>
                                        </p:tav>
                                      </p:tavLst>
                                    </p:anim>
                                    <p:anim calcmode="lin" valueType="num">
                                      <p:cBhvr>
                                        <p:cTn id="115" dur="1000"/>
                                        <p:tgtEl>
                                          <p:spTgt spid="22"/>
                                        </p:tgtEl>
                                        <p:attrNameLst>
                                          <p:attrName>ppt_y</p:attrName>
                                        </p:attrNameLst>
                                      </p:cBhvr>
                                      <p:tavLst>
                                        <p:tav tm="0">
                                          <p:val>
                                            <p:strVal val="ppt_y"/>
                                          </p:val>
                                        </p:tav>
                                        <p:tav tm="100000">
                                          <p:val>
                                            <p:strVal val="ppt_y+.1"/>
                                          </p:val>
                                        </p:tav>
                                      </p:tavLst>
                                    </p:anim>
                                    <p:set>
                                      <p:cBhvr>
                                        <p:cTn id="116" dur="1" fill="hold">
                                          <p:stCondLst>
                                            <p:cond delay="999"/>
                                          </p:stCondLst>
                                        </p:cTn>
                                        <p:tgtEl>
                                          <p:spTgt spid="22"/>
                                        </p:tgtEl>
                                        <p:attrNameLst>
                                          <p:attrName>style.visibility</p:attrName>
                                        </p:attrNameLst>
                                      </p:cBhvr>
                                      <p:to>
                                        <p:strVal val="hidden"/>
                                      </p:to>
                                    </p:set>
                                  </p:childTnLst>
                                </p:cTn>
                              </p:par>
                              <p:par>
                                <p:cTn id="117" presetID="42" presetClass="exit" presetSubtype="0" fill="hold" grpId="1" nodeType="withEffect">
                                  <p:stCondLst>
                                    <p:cond delay="0"/>
                                  </p:stCondLst>
                                  <p:childTnLst>
                                    <p:animEffect transition="out" filter="fade">
                                      <p:cBhvr>
                                        <p:cTn id="118" dur="1000"/>
                                        <p:tgtEl>
                                          <p:spTgt spid="42"/>
                                        </p:tgtEl>
                                      </p:cBhvr>
                                    </p:animEffect>
                                    <p:anim calcmode="lin" valueType="num">
                                      <p:cBhvr>
                                        <p:cTn id="119" dur="1000"/>
                                        <p:tgtEl>
                                          <p:spTgt spid="42"/>
                                        </p:tgtEl>
                                        <p:attrNameLst>
                                          <p:attrName>ppt_x</p:attrName>
                                        </p:attrNameLst>
                                      </p:cBhvr>
                                      <p:tavLst>
                                        <p:tav tm="0">
                                          <p:val>
                                            <p:strVal val="ppt_x"/>
                                          </p:val>
                                        </p:tav>
                                        <p:tav tm="100000">
                                          <p:val>
                                            <p:strVal val="ppt_x"/>
                                          </p:val>
                                        </p:tav>
                                      </p:tavLst>
                                    </p:anim>
                                    <p:anim calcmode="lin" valueType="num">
                                      <p:cBhvr>
                                        <p:cTn id="120" dur="1000"/>
                                        <p:tgtEl>
                                          <p:spTgt spid="42"/>
                                        </p:tgtEl>
                                        <p:attrNameLst>
                                          <p:attrName>ppt_y</p:attrName>
                                        </p:attrNameLst>
                                      </p:cBhvr>
                                      <p:tavLst>
                                        <p:tav tm="0">
                                          <p:val>
                                            <p:strVal val="ppt_y"/>
                                          </p:val>
                                        </p:tav>
                                        <p:tav tm="100000">
                                          <p:val>
                                            <p:strVal val="ppt_y+.1"/>
                                          </p:val>
                                        </p:tav>
                                      </p:tavLst>
                                    </p:anim>
                                    <p:set>
                                      <p:cBhvr>
                                        <p:cTn id="121" dur="1" fill="hold">
                                          <p:stCondLst>
                                            <p:cond delay="999"/>
                                          </p:stCondLst>
                                        </p:cTn>
                                        <p:tgtEl>
                                          <p:spTgt spid="42"/>
                                        </p:tgtEl>
                                        <p:attrNameLst>
                                          <p:attrName>style.visibility</p:attrName>
                                        </p:attrNameLst>
                                      </p:cBhvr>
                                      <p:to>
                                        <p:strVal val="hidden"/>
                                      </p:to>
                                    </p:set>
                                  </p:childTnLst>
                                </p:cTn>
                              </p:par>
                              <p:par>
                                <p:cTn id="122" presetID="42" presetClass="exit" presetSubtype="0" fill="hold" grpId="1" nodeType="withEffect">
                                  <p:stCondLst>
                                    <p:cond delay="0"/>
                                  </p:stCondLst>
                                  <p:childTnLst>
                                    <p:animEffect transition="out" filter="fade">
                                      <p:cBhvr>
                                        <p:cTn id="123" dur="1000"/>
                                        <p:tgtEl>
                                          <p:spTgt spid="32"/>
                                        </p:tgtEl>
                                      </p:cBhvr>
                                    </p:animEffect>
                                    <p:anim calcmode="lin" valueType="num">
                                      <p:cBhvr>
                                        <p:cTn id="124" dur="1000"/>
                                        <p:tgtEl>
                                          <p:spTgt spid="32"/>
                                        </p:tgtEl>
                                        <p:attrNameLst>
                                          <p:attrName>ppt_x</p:attrName>
                                        </p:attrNameLst>
                                      </p:cBhvr>
                                      <p:tavLst>
                                        <p:tav tm="0">
                                          <p:val>
                                            <p:strVal val="ppt_x"/>
                                          </p:val>
                                        </p:tav>
                                        <p:tav tm="100000">
                                          <p:val>
                                            <p:strVal val="ppt_x"/>
                                          </p:val>
                                        </p:tav>
                                      </p:tavLst>
                                    </p:anim>
                                    <p:anim calcmode="lin" valueType="num">
                                      <p:cBhvr>
                                        <p:cTn id="125" dur="1000"/>
                                        <p:tgtEl>
                                          <p:spTgt spid="32"/>
                                        </p:tgtEl>
                                        <p:attrNameLst>
                                          <p:attrName>ppt_y</p:attrName>
                                        </p:attrNameLst>
                                      </p:cBhvr>
                                      <p:tavLst>
                                        <p:tav tm="0">
                                          <p:val>
                                            <p:strVal val="ppt_y"/>
                                          </p:val>
                                        </p:tav>
                                        <p:tav tm="100000">
                                          <p:val>
                                            <p:strVal val="ppt_y+.1"/>
                                          </p:val>
                                        </p:tav>
                                      </p:tavLst>
                                    </p:anim>
                                    <p:set>
                                      <p:cBhvr>
                                        <p:cTn id="126" dur="1" fill="hold">
                                          <p:stCondLst>
                                            <p:cond delay="999"/>
                                          </p:stCondLst>
                                        </p:cTn>
                                        <p:tgtEl>
                                          <p:spTgt spid="32"/>
                                        </p:tgtEl>
                                        <p:attrNameLst>
                                          <p:attrName>style.visibility</p:attrName>
                                        </p:attrNameLst>
                                      </p:cBhvr>
                                      <p:to>
                                        <p:strVal val="hidden"/>
                                      </p:to>
                                    </p:set>
                                  </p:childTnLst>
                                </p:cTn>
                              </p:par>
                            </p:childTnLst>
                          </p:cTn>
                        </p:par>
                        <p:par>
                          <p:cTn id="127" fill="hold">
                            <p:stCondLst>
                              <p:cond delay="1000"/>
                            </p:stCondLst>
                            <p:childTnLst>
                              <p:par>
                                <p:cTn id="128" presetID="6" presetClass="emph" presetSubtype="0" fill="hold" nodeType="afterEffect">
                                  <p:stCondLst>
                                    <p:cond delay="0"/>
                                  </p:stCondLst>
                                  <p:childTnLst>
                                    <p:animScale>
                                      <p:cBhvr>
                                        <p:cTn id="129" dur="2000" fill="hold"/>
                                        <p:tgtEl>
                                          <p:spTgt spid="20"/>
                                        </p:tgtEl>
                                      </p:cBhvr>
                                      <p:by x="150000" y="150000"/>
                                    </p:animScale>
                                  </p:childTnLst>
                                </p:cTn>
                              </p:par>
                            </p:childTnLst>
                          </p:cTn>
                        </p:par>
                      </p:childTnLst>
                    </p:cTn>
                  </p:par>
                  <p:par>
                    <p:cTn id="130" fill="hold">
                      <p:stCondLst>
                        <p:cond delay="indefinite"/>
                      </p:stCondLst>
                      <p:childTnLst>
                        <p:par>
                          <p:cTn id="131" fill="hold">
                            <p:stCondLst>
                              <p:cond delay="0"/>
                            </p:stCondLst>
                            <p:childTnLst>
                              <p:par>
                                <p:cTn id="132" presetID="2" presetClass="entr" presetSubtype="8" fill="hold" nodeType="clickEffect">
                                  <p:stCondLst>
                                    <p:cond delay="0"/>
                                  </p:stCondLst>
                                  <p:childTnLst>
                                    <p:set>
                                      <p:cBhvr>
                                        <p:cTn id="133" dur="1" fill="hold">
                                          <p:stCondLst>
                                            <p:cond delay="0"/>
                                          </p:stCondLst>
                                        </p:cTn>
                                        <p:tgtEl>
                                          <p:spTgt spid="27"/>
                                        </p:tgtEl>
                                        <p:attrNameLst>
                                          <p:attrName>style.visibility</p:attrName>
                                        </p:attrNameLst>
                                      </p:cBhvr>
                                      <p:to>
                                        <p:strVal val="visible"/>
                                      </p:to>
                                    </p:set>
                                    <p:anim calcmode="lin" valueType="num">
                                      <p:cBhvr additive="base">
                                        <p:cTn id="134" dur="500" fill="hold"/>
                                        <p:tgtEl>
                                          <p:spTgt spid="27"/>
                                        </p:tgtEl>
                                        <p:attrNameLst>
                                          <p:attrName>ppt_x</p:attrName>
                                        </p:attrNameLst>
                                      </p:cBhvr>
                                      <p:tavLst>
                                        <p:tav tm="0">
                                          <p:val>
                                            <p:strVal val="0-#ppt_w/2"/>
                                          </p:val>
                                        </p:tav>
                                        <p:tav tm="100000">
                                          <p:val>
                                            <p:strVal val="#ppt_x"/>
                                          </p:val>
                                        </p:tav>
                                      </p:tavLst>
                                    </p:anim>
                                    <p:anim calcmode="lin" valueType="num">
                                      <p:cBhvr additive="base">
                                        <p:cTn id="135" dur="500" fill="hold"/>
                                        <p:tgtEl>
                                          <p:spTgt spid="27"/>
                                        </p:tgtEl>
                                        <p:attrNameLst>
                                          <p:attrName>ppt_y</p:attrName>
                                        </p:attrNameLst>
                                      </p:cBhvr>
                                      <p:tavLst>
                                        <p:tav tm="0">
                                          <p:val>
                                            <p:strVal val="#ppt_y"/>
                                          </p:val>
                                        </p:tav>
                                        <p:tav tm="100000">
                                          <p:val>
                                            <p:strVal val="#ppt_y"/>
                                          </p:val>
                                        </p:tav>
                                      </p:tavLst>
                                    </p:anim>
                                  </p:childTnLst>
                                </p:cTn>
                              </p:par>
                            </p:childTnLst>
                          </p:cTn>
                        </p:par>
                        <p:par>
                          <p:cTn id="136" fill="hold">
                            <p:stCondLst>
                              <p:cond delay="500"/>
                            </p:stCondLst>
                            <p:childTnLst>
                              <p:par>
                                <p:cTn id="137" presetID="53" presetClass="entr" presetSubtype="16" fill="hold" nodeType="afterEffect">
                                  <p:stCondLst>
                                    <p:cond delay="0"/>
                                  </p:stCondLst>
                                  <p:childTnLst>
                                    <p:set>
                                      <p:cBhvr>
                                        <p:cTn id="138" dur="1" fill="hold">
                                          <p:stCondLst>
                                            <p:cond delay="0"/>
                                          </p:stCondLst>
                                        </p:cTn>
                                        <p:tgtEl>
                                          <p:spTgt spid="33"/>
                                        </p:tgtEl>
                                        <p:attrNameLst>
                                          <p:attrName>style.visibility</p:attrName>
                                        </p:attrNameLst>
                                      </p:cBhvr>
                                      <p:to>
                                        <p:strVal val="visible"/>
                                      </p:to>
                                    </p:set>
                                    <p:anim calcmode="lin" valueType="num">
                                      <p:cBhvr>
                                        <p:cTn id="139" dur="500" fill="hold"/>
                                        <p:tgtEl>
                                          <p:spTgt spid="33"/>
                                        </p:tgtEl>
                                        <p:attrNameLst>
                                          <p:attrName>ppt_w</p:attrName>
                                        </p:attrNameLst>
                                      </p:cBhvr>
                                      <p:tavLst>
                                        <p:tav tm="0">
                                          <p:val>
                                            <p:fltVal val="0"/>
                                          </p:val>
                                        </p:tav>
                                        <p:tav tm="100000">
                                          <p:val>
                                            <p:strVal val="#ppt_w"/>
                                          </p:val>
                                        </p:tav>
                                      </p:tavLst>
                                    </p:anim>
                                    <p:anim calcmode="lin" valueType="num">
                                      <p:cBhvr>
                                        <p:cTn id="140" dur="500" fill="hold"/>
                                        <p:tgtEl>
                                          <p:spTgt spid="33"/>
                                        </p:tgtEl>
                                        <p:attrNameLst>
                                          <p:attrName>ppt_h</p:attrName>
                                        </p:attrNameLst>
                                      </p:cBhvr>
                                      <p:tavLst>
                                        <p:tav tm="0">
                                          <p:val>
                                            <p:fltVal val="0"/>
                                          </p:val>
                                        </p:tav>
                                        <p:tav tm="100000">
                                          <p:val>
                                            <p:strVal val="#ppt_h"/>
                                          </p:val>
                                        </p:tav>
                                      </p:tavLst>
                                    </p:anim>
                                    <p:animEffect transition="in" filter="fade">
                                      <p:cBhvr>
                                        <p:cTn id="141" dur="500"/>
                                        <p:tgtEl>
                                          <p:spTgt spid="33"/>
                                        </p:tgtEl>
                                      </p:cBhvr>
                                    </p:animEffect>
                                  </p:childTnLst>
                                </p:cTn>
                              </p:par>
                            </p:childTnLst>
                          </p:cTn>
                        </p:par>
                      </p:childTnLst>
                    </p:cTn>
                  </p:par>
                  <p:par>
                    <p:cTn id="142" fill="hold">
                      <p:stCondLst>
                        <p:cond delay="indefinite"/>
                      </p:stCondLst>
                      <p:childTnLst>
                        <p:par>
                          <p:cTn id="143" fill="hold">
                            <p:stCondLst>
                              <p:cond delay="0"/>
                            </p:stCondLst>
                            <p:childTnLst>
                              <p:par>
                                <p:cTn id="144" presetID="2" presetClass="entr" presetSubtype="2" fill="hold" nodeType="click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additive="base">
                                        <p:cTn id="146" dur="500" fill="hold"/>
                                        <p:tgtEl>
                                          <p:spTgt spid="26"/>
                                        </p:tgtEl>
                                        <p:attrNameLst>
                                          <p:attrName>ppt_x</p:attrName>
                                        </p:attrNameLst>
                                      </p:cBhvr>
                                      <p:tavLst>
                                        <p:tav tm="0">
                                          <p:val>
                                            <p:strVal val="1+#ppt_w/2"/>
                                          </p:val>
                                        </p:tav>
                                        <p:tav tm="100000">
                                          <p:val>
                                            <p:strVal val="#ppt_x"/>
                                          </p:val>
                                        </p:tav>
                                      </p:tavLst>
                                    </p:anim>
                                    <p:anim calcmode="lin" valueType="num">
                                      <p:cBhvr additive="base">
                                        <p:cTn id="147"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2" presetClass="exit" presetSubtype="0" fill="hold" nodeType="clickEffect">
                                  <p:stCondLst>
                                    <p:cond delay="0"/>
                                  </p:stCondLst>
                                  <p:childTnLst>
                                    <p:animEffect transition="out" filter="fade">
                                      <p:cBhvr>
                                        <p:cTn id="151" dur="1000"/>
                                        <p:tgtEl>
                                          <p:spTgt spid="20"/>
                                        </p:tgtEl>
                                      </p:cBhvr>
                                    </p:animEffect>
                                    <p:anim calcmode="lin" valueType="num">
                                      <p:cBhvr>
                                        <p:cTn id="152" dur="1000"/>
                                        <p:tgtEl>
                                          <p:spTgt spid="20"/>
                                        </p:tgtEl>
                                        <p:attrNameLst>
                                          <p:attrName>ppt_x</p:attrName>
                                        </p:attrNameLst>
                                      </p:cBhvr>
                                      <p:tavLst>
                                        <p:tav tm="0">
                                          <p:val>
                                            <p:strVal val="ppt_x"/>
                                          </p:val>
                                        </p:tav>
                                        <p:tav tm="100000">
                                          <p:val>
                                            <p:strVal val="ppt_x"/>
                                          </p:val>
                                        </p:tav>
                                      </p:tavLst>
                                    </p:anim>
                                    <p:anim calcmode="lin" valueType="num">
                                      <p:cBhvr>
                                        <p:cTn id="153" dur="1000"/>
                                        <p:tgtEl>
                                          <p:spTgt spid="20"/>
                                        </p:tgtEl>
                                        <p:attrNameLst>
                                          <p:attrName>ppt_y</p:attrName>
                                        </p:attrNameLst>
                                      </p:cBhvr>
                                      <p:tavLst>
                                        <p:tav tm="0">
                                          <p:val>
                                            <p:strVal val="ppt_y"/>
                                          </p:val>
                                        </p:tav>
                                        <p:tav tm="100000">
                                          <p:val>
                                            <p:strVal val="ppt_y+.1"/>
                                          </p:val>
                                        </p:tav>
                                      </p:tavLst>
                                    </p:anim>
                                    <p:set>
                                      <p:cBhvr>
                                        <p:cTn id="154" dur="1" fill="hold">
                                          <p:stCondLst>
                                            <p:cond delay="999"/>
                                          </p:stCondLst>
                                        </p:cTn>
                                        <p:tgtEl>
                                          <p:spTgt spid="20"/>
                                        </p:tgtEl>
                                        <p:attrNameLst>
                                          <p:attrName>style.visibility</p:attrName>
                                        </p:attrNameLst>
                                      </p:cBhvr>
                                      <p:to>
                                        <p:strVal val="hidden"/>
                                      </p:to>
                                    </p:set>
                                  </p:childTnLst>
                                </p:cTn>
                              </p:par>
                              <p:par>
                                <p:cTn id="155" presetID="42" presetClass="exit" presetSubtype="0" fill="hold" nodeType="withEffect">
                                  <p:stCondLst>
                                    <p:cond delay="0"/>
                                  </p:stCondLst>
                                  <p:childTnLst>
                                    <p:animEffect transition="out" filter="fade">
                                      <p:cBhvr>
                                        <p:cTn id="156" dur="1000"/>
                                        <p:tgtEl>
                                          <p:spTgt spid="27"/>
                                        </p:tgtEl>
                                      </p:cBhvr>
                                    </p:animEffect>
                                    <p:anim calcmode="lin" valueType="num">
                                      <p:cBhvr>
                                        <p:cTn id="157" dur="1000"/>
                                        <p:tgtEl>
                                          <p:spTgt spid="27"/>
                                        </p:tgtEl>
                                        <p:attrNameLst>
                                          <p:attrName>ppt_x</p:attrName>
                                        </p:attrNameLst>
                                      </p:cBhvr>
                                      <p:tavLst>
                                        <p:tav tm="0">
                                          <p:val>
                                            <p:strVal val="ppt_x"/>
                                          </p:val>
                                        </p:tav>
                                        <p:tav tm="100000">
                                          <p:val>
                                            <p:strVal val="ppt_x"/>
                                          </p:val>
                                        </p:tav>
                                      </p:tavLst>
                                    </p:anim>
                                    <p:anim calcmode="lin" valueType="num">
                                      <p:cBhvr>
                                        <p:cTn id="158" dur="1000"/>
                                        <p:tgtEl>
                                          <p:spTgt spid="27"/>
                                        </p:tgtEl>
                                        <p:attrNameLst>
                                          <p:attrName>ppt_y</p:attrName>
                                        </p:attrNameLst>
                                      </p:cBhvr>
                                      <p:tavLst>
                                        <p:tav tm="0">
                                          <p:val>
                                            <p:strVal val="ppt_y"/>
                                          </p:val>
                                        </p:tav>
                                        <p:tav tm="100000">
                                          <p:val>
                                            <p:strVal val="ppt_y+.1"/>
                                          </p:val>
                                        </p:tav>
                                      </p:tavLst>
                                    </p:anim>
                                    <p:set>
                                      <p:cBhvr>
                                        <p:cTn id="159" dur="1" fill="hold">
                                          <p:stCondLst>
                                            <p:cond delay="999"/>
                                          </p:stCondLst>
                                        </p:cTn>
                                        <p:tgtEl>
                                          <p:spTgt spid="27"/>
                                        </p:tgtEl>
                                        <p:attrNameLst>
                                          <p:attrName>style.visibility</p:attrName>
                                        </p:attrNameLst>
                                      </p:cBhvr>
                                      <p:to>
                                        <p:strVal val="hidden"/>
                                      </p:to>
                                    </p:set>
                                  </p:childTnLst>
                                </p:cTn>
                              </p:par>
                              <p:par>
                                <p:cTn id="160" presetID="42" presetClass="exit" presetSubtype="0" fill="hold" nodeType="withEffect">
                                  <p:stCondLst>
                                    <p:cond delay="0"/>
                                  </p:stCondLst>
                                  <p:childTnLst>
                                    <p:animEffect transition="out" filter="fade">
                                      <p:cBhvr>
                                        <p:cTn id="161" dur="1000"/>
                                        <p:tgtEl>
                                          <p:spTgt spid="26"/>
                                        </p:tgtEl>
                                      </p:cBhvr>
                                    </p:animEffect>
                                    <p:anim calcmode="lin" valueType="num">
                                      <p:cBhvr>
                                        <p:cTn id="162" dur="1000"/>
                                        <p:tgtEl>
                                          <p:spTgt spid="26"/>
                                        </p:tgtEl>
                                        <p:attrNameLst>
                                          <p:attrName>ppt_x</p:attrName>
                                        </p:attrNameLst>
                                      </p:cBhvr>
                                      <p:tavLst>
                                        <p:tav tm="0">
                                          <p:val>
                                            <p:strVal val="ppt_x"/>
                                          </p:val>
                                        </p:tav>
                                        <p:tav tm="100000">
                                          <p:val>
                                            <p:strVal val="ppt_x"/>
                                          </p:val>
                                        </p:tav>
                                      </p:tavLst>
                                    </p:anim>
                                    <p:anim calcmode="lin" valueType="num">
                                      <p:cBhvr>
                                        <p:cTn id="163" dur="1000"/>
                                        <p:tgtEl>
                                          <p:spTgt spid="26"/>
                                        </p:tgtEl>
                                        <p:attrNameLst>
                                          <p:attrName>ppt_y</p:attrName>
                                        </p:attrNameLst>
                                      </p:cBhvr>
                                      <p:tavLst>
                                        <p:tav tm="0">
                                          <p:val>
                                            <p:strVal val="ppt_y"/>
                                          </p:val>
                                        </p:tav>
                                        <p:tav tm="100000">
                                          <p:val>
                                            <p:strVal val="ppt_y+.1"/>
                                          </p:val>
                                        </p:tav>
                                      </p:tavLst>
                                    </p:anim>
                                    <p:set>
                                      <p:cBhvr>
                                        <p:cTn id="164" dur="1" fill="hold">
                                          <p:stCondLst>
                                            <p:cond delay="999"/>
                                          </p:stCondLst>
                                        </p:cTn>
                                        <p:tgtEl>
                                          <p:spTgt spid="26"/>
                                        </p:tgtEl>
                                        <p:attrNameLst>
                                          <p:attrName>style.visibility</p:attrName>
                                        </p:attrNameLst>
                                      </p:cBhvr>
                                      <p:to>
                                        <p:strVal val="hidden"/>
                                      </p:to>
                                    </p:set>
                                  </p:childTnLst>
                                </p:cTn>
                              </p:par>
                            </p:childTnLst>
                          </p:cTn>
                        </p:par>
                        <p:par>
                          <p:cTn id="165" fill="hold">
                            <p:stCondLst>
                              <p:cond delay="1000"/>
                            </p:stCondLst>
                            <p:childTnLst>
                              <p:par>
                                <p:cTn id="166" presetID="53" presetClass="entr" presetSubtype="16" fill="hold"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childTnLst>
                    </p:cTn>
                  </p:par>
                  <p:par>
                    <p:cTn id="171" fill="hold">
                      <p:stCondLst>
                        <p:cond delay="indefinite"/>
                      </p:stCondLst>
                      <p:childTnLst>
                        <p:par>
                          <p:cTn id="172" fill="hold">
                            <p:stCondLst>
                              <p:cond delay="0"/>
                            </p:stCondLst>
                            <p:childTnLst>
                              <p:par>
                                <p:cTn id="173" presetID="2" presetClass="entr" presetSubtype="2" fill="hold" nodeType="clickEffect">
                                  <p:stCondLst>
                                    <p:cond delay="0"/>
                                  </p:stCondLst>
                                  <p:childTnLst>
                                    <p:set>
                                      <p:cBhvr>
                                        <p:cTn id="174" dur="1" fill="hold">
                                          <p:stCondLst>
                                            <p:cond delay="0"/>
                                          </p:stCondLst>
                                        </p:cTn>
                                        <p:tgtEl>
                                          <p:spTgt spid="30"/>
                                        </p:tgtEl>
                                        <p:attrNameLst>
                                          <p:attrName>style.visibility</p:attrName>
                                        </p:attrNameLst>
                                      </p:cBhvr>
                                      <p:to>
                                        <p:strVal val="visible"/>
                                      </p:to>
                                    </p:set>
                                    <p:anim calcmode="lin" valueType="num">
                                      <p:cBhvr additive="base">
                                        <p:cTn id="175" dur="500" fill="hold"/>
                                        <p:tgtEl>
                                          <p:spTgt spid="30"/>
                                        </p:tgtEl>
                                        <p:attrNameLst>
                                          <p:attrName>ppt_x</p:attrName>
                                        </p:attrNameLst>
                                      </p:cBhvr>
                                      <p:tavLst>
                                        <p:tav tm="0">
                                          <p:val>
                                            <p:strVal val="1+#ppt_w/2"/>
                                          </p:val>
                                        </p:tav>
                                        <p:tav tm="100000">
                                          <p:val>
                                            <p:strVal val="#ppt_x"/>
                                          </p:val>
                                        </p:tav>
                                      </p:tavLst>
                                    </p:anim>
                                    <p:anim calcmode="lin" valueType="num">
                                      <p:cBhvr additive="base">
                                        <p:cTn id="17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2" fill="hold" nodeType="clickEffect">
                                  <p:stCondLst>
                                    <p:cond delay="0"/>
                                  </p:stCondLst>
                                  <p:childTnLst>
                                    <p:set>
                                      <p:cBhvr>
                                        <p:cTn id="180" dur="1" fill="hold">
                                          <p:stCondLst>
                                            <p:cond delay="0"/>
                                          </p:stCondLst>
                                        </p:cTn>
                                        <p:tgtEl>
                                          <p:spTgt spid="48"/>
                                        </p:tgtEl>
                                        <p:attrNameLst>
                                          <p:attrName>style.visibility</p:attrName>
                                        </p:attrNameLst>
                                      </p:cBhvr>
                                      <p:to>
                                        <p:strVal val="visible"/>
                                      </p:to>
                                    </p:set>
                                    <p:anim calcmode="lin" valueType="num">
                                      <p:cBhvr additive="base">
                                        <p:cTn id="181" dur="500" fill="hold"/>
                                        <p:tgtEl>
                                          <p:spTgt spid="48"/>
                                        </p:tgtEl>
                                        <p:attrNameLst>
                                          <p:attrName>ppt_x</p:attrName>
                                        </p:attrNameLst>
                                      </p:cBhvr>
                                      <p:tavLst>
                                        <p:tav tm="0">
                                          <p:val>
                                            <p:strVal val="1+#ppt_w/2"/>
                                          </p:val>
                                        </p:tav>
                                        <p:tav tm="100000">
                                          <p:val>
                                            <p:strVal val="#ppt_x"/>
                                          </p:val>
                                        </p:tav>
                                      </p:tavLst>
                                    </p:anim>
                                    <p:anim calcmode="lin" valueType="num">
                                      <p:cBhvr additive="base">
                                        <p:cTn id="182"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8" fill="hold" nodeType="clickEffect">
                                  <p:stCondLst>
                                    <p:cond delay="0"/>
                                  </p:stCondLst>
                                  <p:childTnLst>
                                    <p:set>
                                      <p:cBhvr>
                                        <p:cTn id="186" dur="1" fill="hold">
                                          <p:stCondLst>
                                            <p:cond delay="0"/>
                                          </p:stCondLst>
                                        </p:cTn>
                                        <p:tgtEl>
                                          <p:spTgt spid="46"/>
                                        </p:tgtEl>
                                        <p:attrNameLst>
                                          <p:attrName>style.visibility</p:attrName>
                                        </p:attrNameLst>
                                      </p:cBhvr>
                                      <p:to>
                                        <p:strVal val="visible"/>
                                      </p:to>
                                    </p:set>
                                    <p:anim calcmode="lin" valueType="num">
                                      <p:cBhvr additive="base">
                                        <p:cTn id="187" dur="500" fill="hold"/>
                                        <p:tgtEl>
                                          <p:spTgt spid="46"/>
                                        </p:tgtEl>
                                        <p:attrNameLst>
                                          <p:attrName>ppt_x</p:attrName>
                                        </p:attrNameLst>
                                      </p:cBhvr>
                                      <p:tavLst>
                                        <p:tav tm="0">
                                          <p:val>
                                            <p:strVal val="0-#ppt_w/2"/>
                                          </p:val>
                                        </p:tav>
                                        <p:tav tm="100000">
                                          <p:val>
                                            <p:strVal val="#ppt_x"/>
                                          </p:val>
                                        </p:tav>
                                      </p:tavLst>
                                    </p:anim>
                                    <p:anim calcmode="lin" valueType="num">
                                      <p:cBhvr additive="base">
                                        <p:cTn id="18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2" fill="hold" nodeType="clickEffect">
                                  <p:stCondLst>
                                    <p:cond delay="0"/>
                                  </p:stCondLst>
                                  <p:childTnLst>
                                    <p:set>
                                      <p:cBhvr>
                                        <p:cTn id="192" dur="1" fill="hold">
                                          <p:stCondLst>
                                            <p:cond delay="0"/>
                                          </p:stCondLst>
                                        </p:cTn>
                                        <p:tgtEl>
                                          <p:spTgt spid="49"/>
                                        </p:tgtEl>
                                        <p:attrNameLst>
                                          <p:attrName>style.visibility</p:attrName>
                                        </p:attrNameLst>
                                      </p:cBhvr>
                                      <p:to>
                                        <p:strVal val="visible"/>
                                      </p:to>
                                    </p:set>
                                    <p:anim calcmode="lin" valueType="num">
                                      <p:cBhvr additive="base">
                                        <p:cTn id="193" dur="500" fill="hold"/>
                                        <p:tgtEl>
                                          <p:spTgt spid="49"/>
                                        </p:tgtEl>
                                        <p:attrNameLst>
                                          <p:attrName>ppt_x</p:attrName>
                                        </p:attrNameLst>
                                      </p:cBhvr>
                                      <p:tavLst>
                                        <p:tav tm="0">
                                          <p:val>
                                            <p:strVal val="1+#ppt_w/2"/>
                                          </p:val>
                                        </p:tav>
                                        <p:tav tm="100000">
                                          <p:val>
                                            <p:strVal val="#ppt_x"/>
                                          </p:val>
                                        </p:tav>
                                      </p:tavLst>
                                    </p:anim>
                                    <p:anim calcmode="lin" valueType="num">
                                      <p:cBhvr additive="base">
                                        <p:cTn id="19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8" fill="hold" nodeType="clickEffect">
                                  <p:stCondLst>
                                    <p:cond delay="0"/>
                                  </p:stCondLst>
                                  <p:childTnLst>
                                    <p:set>
                                      <p:cBhvr>
                                        <p:cTn id="198" dur="1" fill="hold">
                                          <p:stCondLst>
                                            <p:cond delay="0"/>
                                          </p:stCondLst>
                                        </p:cTn>
                                        <p:tgtEl>
                                          <p:spTgt spid="47"/>
                                        </p:tgtEl>
                                        <p:attrNameLst>
                                          <p:attrName>style.visibility</p:attrName>
                                        </p:attrNameLst>
                                      </p:cBhvr>
                                      <p:to>
                                        <p:strVal val="visible"/>
                                      </p:to>
                                    </p:set>
                                    <p:anim calcmode="lin" valueType="num">
                                      <p:cBhvr additive="base">
                                        <p:cTn id="199" dur="500" fill="hold"/>
                                        <p:tgtEl>
                                          <p:spTgt spid="47"/>
                                        </p:tgtEl>
                                        <p:attrNameLst>
                                          <p:attrName>ppt_x</p:attrName>
                                        </p:attrNameLst>
                                      </p:cBhvr>
                                      <p:tavLst>
                                        <p:tav tm="0">
                                          <p:val>
                                            <p:strVal val="0-#ppt_w/2"/>
                                          </p:val>
                                        </p:tav>
                                        <p:tav tm="100000">
                                          <p:val>
                                            <p:strVal val="#ppt_x"/>
                                          </p:val>
                                        </p:tav>
                                      </p:tavLst>
                                    </p:anim>
                                    <p:anim calcmode="lin" valueType="num">
                                      <p:cBhvr additive="base">
                                        <p:cTn id="200"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8" fill="hold" nodeType="clickEffect">
                                  <p:stCondLst>
                                    <p:cond delay="0"/>
                                  </p:stCondLst>
                                  <p:childTnLst>
                                    <p:set>
                                      <p:cBhvr>
                                        <p:cTn id="204" dur="1" fill="hold">
                                          <p:stCondLst>
                                            <p:cond delay="0"/>
                                          </p:stCondLst>
                                        </p:cTn>
                                        <p:tgtEl>
                                          <p:spTgt spid="8"/>
                                        </p:tgtEl>
                                        <p:attrNameLst>
                                          <p:attrName>style.visibility</p:attrName>
                                        </p:attrNameLst>
                                      </p:cBhvr>
                                      <p:to>
                                        <p:strVal val="visible"/>
                                      </p:to>
                                    </p:set>
                                    <p:anim calcmode="lin" valueType="num">
                                      <p:cBhvr additive="base">
                                        <p:cTn id="205" dur="500" fill="hold"/>
                                        <p:tgtEl>
                                          <p:spTgt spid="8"/>
                                        </p:tgtEl>
                                        <p:attrNameLst>
                                          <p:attrName>ppt_x</p:attrName>
                                        </p:attrNameLst>
                                      </p:cBhvr>
                                      <p:tavLst>
                                        <p:tav tm="0">
                                          <p:val>
                                            <p:strVal val="0-#ppt_w/2"/>
                                          </p:val>
                                        </p:tav>
                                        <p:tav tm="100000">
                                          <p:val>
                                            <p:strVal val="#ppt_x"/>
                                          </p:val>
                                        </p:tav>
                                      </p:tavLst>
                                    </p:anim>
                                    <p:anim calcmode="lin" valueType="num">
                                      <p:cBhvr additive="base">
                                        <p:cTn id="20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2" fill="hold" nodeType="clickEffect">
                                  <p:stCondLst>
                                    <p:cond delay="0"/>
                                  </p:stCondLst>
                                  <p:childTnLst>
                                    <p:set>
                                      <p:cBhvr>
                                        <p:cTn id="210" dur="1" fill="hold">
                                          <p:stCondLst>
                                            <p:cond delay="0"/>
                                          </p:stCondLst>
                                        </p:cTn>
                                        <p:tgtEl>
                                          <p:spTgt spid="51"/>
                                        </p:tgtEl>
                                        <p:attrNameLst>
                                          <p:attrName>style.visibility</p:attrName>
                                        </p:attrNameLst>
                                      </p:cBhvr>
                                      <p:to>
                                        <p:strVal val="visible"/>
                                      </p:to>
                                    </p:set>
                                    <p:anim calcmode="lin" valueType="num">
                                      <p:cBhvr additive="base">
                                        <p:cTn id="211" dur="500" fill="hold"/>
                                        <p:tgtEl>
                                          <p:spTgt spid="51"/>
                                        </p:tgtEl>
                                        <p:attrNameLst>
                                          <p:attrName>ppt_x</p:attrName>
                                        </p:attrNameLst>
                                      </p:cBhvr>
                                      <p:tavLst>
                                        <p:tav tm="0">
                                          <p:val>
                                            <p:strVal val="1+#ppt_w/2"/>
                                          </p:val>
                                        </p:tav>
                                        <p:tav tm="100000">
                                          <p:val>
                                            <p:strVal val="#ppt_x"/>
                                          </p:val>
                                        </p:tav>
                                      </p:tavLst>
                                    </p:anim>
                                    <p:anim calcmode="lin" valueType="num">
                                      <p:cBhvr additive="base">
                                        <p:cTn id="212"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8" fill="hold" nodeType="clickEffect">
                                  <p:stCondLst>
                                    <p:cond delay="0"/>
                                  </p:stCondLst>
                                  <p:childTnLst>
                                    <p:set>
                                      <p:cBhvr>
                                        <p:cTn id="216" dur="1" fill="hold">
                                          <p:stCondLst>
                                            <p:cond delay="0"/>
                                          </p:stCondLst>
                                        </p:cTn>
                                        <p:tgtEl>
                                          <p:spTgt spid="50"/>
                                        </p:tgtEl>
                                        <p:attrNameLst>
                                          <p:attrName>style.visibility</p:attrName>
                                        </p:attrNameLst>
                                      </p:cBhvr>
                                      <p:to>
                                        <p:strVal val="visible"/>
                                      </p:to>
                                    </p:set>
                                    <p:anim calcmode="lin" valueType="num">
                                      <p:cBhvr additive="base">
                                        <p:cTn id="217" dur="500" fill="hold"/>
                                        <p:tgtEl>
                                          <p:spTgt spid="50"/>
                                        </p:tgtEl>
                                        <p:attrNameLst>
                                          <p:attrName>ppt_x</p:attrName>
                                        </p:attrNameLst>
                                      </p:cBhvr>
                                      <p:tavLst>
                                        <p:tav tm="0">
                                          <p:val>
                                            <p:strVal val="0-#ppt_w/2"/>
                                          </p:val>
                                        </p:tav>
                                        <p:tav tm="100000">
                                          <p:val>
                                            <p:strVal val="#ppt_x"/>
                                          </p:val>
                                        </p:tav>
                                      </p:tavLst>
                                    </p:anim>
                                    <p:anim calcmode="lin" valueType="num">
                                      <p:cBhvr additive="base">
                                        <p:cTn id="218"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nodeType="clickEffect">
                                  <p:stCondLst>
                                    <p:cond delay="0"/>
                                  </p:stCondLst>
                                  <p:childTnLst>
                                    <p:set>
                                      <p:cBhvr>
                                        <p:cTn id="222" dur="1" fill="hold">
                                          <p:stCondLst>
                                            <p:cond delay="0"/>
                                          </p:stCondLst>
                                        </p:cTn>
                                        <p:tgtEl>
                                          <p:spTgt spid="45"/>
                                        </p:tgtEl>
                                        <p:attrNameLst>
                                          <p:attrName>style.visibility</p:attrName>
                                        </p:attrNameLst>
                                      </p:cBhvr>
                                      <p:to>
                                        <p:strVal val="visible"/>
                                      </p:to>
                                    </p:set>
                                    <p:anim calcmode="lin" valueType="num">
                                      <p:cBhvr additive="base">
                                        <p:cTn id="223" dur="500" fill="hold"/>
                                        <p:tgtEl>
                                          <p:spTgt spid="45"/>
                                        </p:tgtEl>
                                        <p:attrNameLst>
                                          <p:attrName>ppt_x</p:attrName>
                                        </p:attrNameLst>
                                      </p:cBhvr>
                                      <p:tavLst>
                                        <p:tav tm="0">
                                          <p:val>
                                            <p:strVal val="#ppt_x"/>
                                          </p:val>
                                        </p:tav>
                                        <p:tav tm="100000">
                                          <p:val>
                                            <p:strVal val="#ppt_x"/>
                                          </p:val>
                                        </p:tav>
                                      </p:tavLst>
                                    </p:anim>
                                    <p:anim calcmode="lin" valueType="num">
                                      <p:cBhvr additive="base">
                                        <p:cTn id="22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45" presetClass="entr" presetSubtype="0" fill="hold" nodeType="clickEffect">
                                  <p:stCondLst>
                                    <p:cond delay="0"/>
                                  </p:stCondLst>
                                  <p:childTnLst>
                                    <p:set>
                                      <p:cBhvr>
                                        <p:cTn id="228" dur="1" fill="hold">
                                          <p:stCondLst>
                                            <p:cond delay="0"/>
                                          </p:stCondLst>
                                        </p:cTn>
                                        <p:tgtEl>
                                          <p:spTgt spid="10"/>
                                        </p:tgtEl>
                                        <p:attrNameLst>
                                          <p:attrName>style.visibility</p:attrName>
                                        </p:attrNameLst>
                                      </p:cBhvr>
                                      <p:to>
                                        <p:strVal val="visible"/>
                                      </p:to>
                                    </p:set>
                                    <p:animEffect transition="in" filter="fade">
                                      <p:cBhvr>
                                        <p:cTn id="229" dur="2000"/>
                                        <p:tgtEl>
                                          <p:spTgt spid="10"/>
                                        </p:tgtEl>
                                      </p:cBhvr>
                                    </p:animEffect>
                                    <p:anim calcmode="lin" valueType="num">
                                      <p:cBhvr>
                                        <p:cTn id="230" dur="2000" fill="hold"/>
                                        <p:tgtEl>
                                          <p:spTgt spid="10"/>
                                        </p:tgtEl>
                                        <p:attrNameLst>
                                          <p:attrName>ppt_w</p:attrName>
                                        </p:attrNameLst>
                                      </p:cBhvr>
                                      <p:tavLst>
                                        <p:tav tm="0" fmla="#ppt_w*sin(2.5*pi*$)">
                                          <p:val>
                                            <p:fltVal val="0"/>
                                          </p:val>
                                        </p:tav>
                                        <p:tav tm="100000">
                                          <p:val>
                                            <p:fltVal val="1"/>
                                          </p:val>
                                        </p:tav>
                                      </p:tavLst>
                                    </p:anim>
                                    <p:anim calcmode="lin" valueType="num">
                                      <p:cBhvr>
                                        <p:cTn id="231" dur="2000" fill="hold"/>
                                        <p:tgtEl>
                                          <p:spTgt spid="10"/>
                                        </p:tgtEl>
                                        <p:attrNameLst>
                                          <p:attrName>ppt_h</p:attrName>
                                        </p:attrNameLst>
                                      </p:cBhvr>
                                      <p:tavLst>
                                        <p:tav tm="0">
                                          <p:val>
                                            <p:strVal val="#ppt_h"/>
                                          </p:val>
                                        </p:tav>
                                        <p:tav tm="100000">
                                          <p:val>
                                            <p:strVal val="#ppt_h"/>
                                          </p:val>
                                        </p:tav>
                                      </p:tavLst>
                                    </p:anim>
                                  </p:childTnLst>
                                </p:cTn>
                              </p:par>
                              <p:par>
                                <p:cTn id="232" presetID="45" presetClass="entr" presetSubtype="0" fill="hold" nodeType="withEffect">
                                  <p:stCondLst>
                                    <p:cond delay="0"/>
                                  </p:stCondLst>
                                  <p:childTnLst>
                                    <p:set>
                                      <p:cBhvr>
                                        <p:cTn id="233" dur="1" fill="hold">
                                          <p:stCondLst>
                                            <p:cond delay="0"/>
                                          </p:stCondLst>
                                        </p:cTn>
                                        <p:tgtEl>
                                          <p:spTgt spid="11"/>
                                        </p:tgtEl>
                                        <p:attrNameLst>
                                          <p:attrName>style.visibility</p:attrName>
                                        </p:attrNameLst>
                                      </p:cBhvr>
                                      <p:to>
                                        <p:strVal val="visible"/>
                                      </p:to>
                                    </p:set>
                                    <p:animEffect transition="in" filter="fade">
                                      <p:cBhvr>
                                        <p:cTn id="234" dur="2000"/>
                                        <p:tgtEl>
                                          <p:spTgt spid="11"/>
                                        </p:tgtEl>
                                      </p:cBhvr>
                                    </p:animEffect>
                                    <p:anim calcmode="lin" valueType="num">
                                      <p:cBhvr>
                                        <p:cTn id="235" dur="2000" fill="hold"/>
                                        <p:tgtEl>
                                          <p:spTgt spid="11"/>
                                        </p:tgtEl>
                                        <p:attrNameLst>
                                          <p:attrName>ppt_w</p:attrName>
                                        </p:attrNameLst>
                                      </p:cBhvr>
                                      <p:tavLst>
                                        <p:tav tm="0" fmla="#ppt_w*sin(2.5*pi*$)">
                                          <p:val>
                                            <p:fltVal val="0"/>
                                          </p:val>
                                        </p:tav>
                                        <p:tav tm="100000">
                                          <p:val>
                                            <p:fltVal val="1"/>
                                          </p:val>
                                        </p:tav>
                                      </p:tavLst>
                                    </p:anim>
                                    <p:anim calcmode="lin" valueType="num">
                                      <p:cBhvr>
                                        <p:cTn id="23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p:bldP spid="42" grpId="1"/>
      <p:bldP spid="32" grpId="0" animBg="1"/>
      <p:bldP spid="32"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450" y="2132820"/>
            <a:ext cx="8229600" cy="1470025"/>
          </a:xfrm>
        </p:spPr>
        <p:txBody>
          <a:bodyPr/>
          <a:lstStyle/>
          <a:p>
            <a:pPr algn="ctr"/>
            <a:r>
              <a:rPr lang="es-AR" sz="5400" dirty="0" smtClean="0"/>
              <a:t>Muchas gracias </a:t>
            </a:r>
            <a:br>
              <a:rPr lang="es-AR" sz="5400" dirty="0" smtClean="0"/>
            </a:br>
            <a:r>
              <a:rPr lang="es-AR" sz="5400" dirty="0" smtClean="0"/>
              <a:t>por su atención</a:t>
            </a:r>
            <a:endParaRPr lang="es-AR" sz="5400" dirty="0"/>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53</a:t>
            </a:fld>
            <a:endParaRPr lang="es-ES" dirty="0"/>
          </a:p>
        </p:txBody>
      </p:sp>
      <p:sp>
        <p:nvSpPr>
          <p:cNvPr id="3" name="2 CuadroTexto"/>
          <p:cNvSpPr txBox="1"/>
          <p:nvPr/>
        </p:nvSpPr>
        <p:spPr>
          <a:xfrm>
            <a:off x="2123660" y="5949350"/>
            <a:ext cx="5184720" cy="369332"/>
          </a:xfrm>
          <a:prstGeom prst="rect">
            <a:avLst/>
          </a:prstGeom>
          <a:noFill/>
        </p:spPr>
        <p:txBody>
          <a:bodyPr wrap="square" rtlCol="0">
            <a:spAutoFit/>
          </a:bodyPr>
          <a:lstStyle/>
          <a:p>
            <a:pPr algn="ctr"/>
            <a:r>
              <a:rPr lang="es-AR" dirty="0" smtClean="0"/>
              <a:t>www.jusbaires.gov.ar/estadisticas</a:t>
            </a:r>
            <a:endParaRPr lang="es-AR" dirty="0"/>
          </a:p>
        </p:txBody>
      </p:sp>
    </p:spTree>
    <p:extLst>
      <p:ext uri="{BB962C8B-B14F-4D97-AF65-F5344CB8AC3E}">
        <p14:creationId xmlns:p14="http://schemas.microsoft.com/office/powerpoint/2010/main" val="56204443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subTitle" idx="1"/>
          </p:nvPr>
        </p:nvSpPr>
        <p:spPr>
          <a:xfrm>
            <a:off x="1043510" y="1196690"/>
            <a:ext cx="7525190" cy="4608640"/>
          </a:xfrm>
        </p:spPr>
        <p:txBody>
          <a:bodyPr/>
          <a:lstStyle/>
          <a:p>
            <a:r>
              <a:rPr lang="es-ES" sz="4100" dirty="0" smtClean="0">
                <a:solidFill>
                  <a:schemeClr val="bg1"/>
                </a:solidFill>
                <a:latin typeface="Arial" panose="020B0604020202020204" pitchFamily="34" charset="0"/>
                <a:cs typeface="Arial" panose="020B0604020202020204" pitchFamily="34" charset="0"/>
              </a:rPr>
              <a:t>¿Qué hacemos cuando hacemos?, </a:t>
            </a:r>
          </a:p>
          <a:p>
            <a:r>
              <a:rPr lang="es-ES" sz="4100" dirty="0" smtClean="0">
                <a:solidFill>
                  <a:schemeClr val="bg1"/>
                </a:solidFill>
                <a:latin typeface="Arial" panose="020B0604020202020204" pitchFamily="34" charset="0"/>
                <a:cs typeface="Arial" panose="020B0604020202020204" pitchFamily="34" charset="0"/>
              </a:rPr>
              <a:t>¿Qué herramientas utilizamos? </a:t>
            </a:r>
          </a:p>
          <a:p>
            <a:r>
              <a:rPr lang="es-ES" sz="4100" dirty="0" smtClean="0">
                <a:solidFill>
                  <a:schemeClr val="bg1"/>
                </a:solidFill>
                <a:latin typeface="Arial" panose="020B0604020202020204" pitchFamily="34" charset="0"/>
                <a:cs typeface="Arial" panose="020B0604020202020204" pitchFamily="34" charset="0"/>
              </a:rPr>
              <a:t>¿Siempre podemos?</a:t>
            </a:r>
          </a:p>
          <a:p>
            <a:r>
              <a:rPr lang="es-ES" sz="4100" dirty="0" smtClean="0">
                <a:solidFill>
                  <a:schemeClr val="bg1"/>
                </a:solidFill>
                <a:latin typeface="Arial" panose="020B0604020202020204" pitchFamily="34" charset="0"/>
                <a:cs typeface="Arial" panose="020B0604020202020204" pitchFamily="34" charset="0"/>
              </a:rPr>
              <a:t>Cuando no podemos… ¿por qué no podemos?</a:t>
            </a:r>
          </a:p>
        </p:txBody>
      </p:sp>
      <p:sp>
        <p:nvSpPr>
          <p:cNvPr id="2" name="1 Marcador de número de diapositiva"/>
          <p:cNvSpPr>
            <a:spLocks noGrp="1"/>
          </p:cNvSpPr>
          <p:nvPr>
            <p:ph type="sldNum" sz="quarter" idx="12"/>
          </p:nvPr>
        </p:nvSpPr>
        <p:spPr/>
        <p:txBody>
          <a:bodyPr/>
          <a:lstStyle/>
          <a:p>
            <a:pPr>
              <a:defRPr/>
            </a:pPr>
            <a:fld id="{40E50ECC-F463-45C6-ACEE-1FD5E6AF585D}" type="slidenum">
              <a:rPr lang="es-ES" smtClean="0"/>
              <a:pPr>
                <a:defRPr/>
              </a:pPr>
              <a:t>6</a:t>
            </a:fld>
            <a:endParaRPr lang="es-E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subTitle" idx="1"/>
          </p:nvPr>
        </p:nvSpPr>
        <p:spPr>
          <a:xfrm>
            <a:off x="971500" y="2204830"/>
            <a:ext cx="7453180" cy="2667780"/>
          </a:xfrm>
        </p:spPr>
        <p:txBody>
          <a:bodyPr>
            <a:normAutofit/>
          </a:bodyPr>
          <a:lstStyle/>
          <a:p>
            <a:pPr algn="ctr" fontAlgn="auto">
              <a:spcBef>
                <a:spcPts val="580"/>
              </a:spcBef>
              <a:spcAft>
                <a:spcPts val="0"/>
              </a:spcAft>
              <a:buFont typeface="Wingdings 2"/>
              <a:buNone/>
              <a:defRPr/>
            </a:pPr>
            <a:r>
              <a:rPr lang="es-ES" sz="4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 viable la mediación en casos de familias atravesadas por violencia?</a:t>
            </a:r>
            <a:endParaRPr lang="es-ES" sz="4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1 Marcador de número de diapositiva"/>
          <p:cNvSpPr>
            <a:spLocks noGrp="1"/>
          </p:cNvSpPr>
          <p:nvPr>
            <p:ph type="sldNum" sz="quarter" idx="12"/>
          </p:nvPr>
        </p:nvSpPr>
        <p:spPr/>
        <p:txBody>
          <a:bodyPr/>
          <a:lstStyle/>
          <a:p>
            <a:pPr>
              <a:defRPr/>
            </a:pPr>
            <a:fld id="{40E50ECC-F463-45C6-ACEE-1FD5E6AF585D}" type="slidenum">
              <a:rPr lang="es-ES" smtClean="0"/>
              <a:pPr>
                <a:defRPr/>
              </a:pPr>
              <a:t>7</a:t>
            </a:fld>
            <a:endParaRPr lang="es-E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subTitle" idx="1"/>
          </p:nvPr>
        </p:nvSpPr>
        <p:spPr>
          <a:xfrm>
            <a:off x="683460" y="1772770"/>
            <a:ext cx="3888540" cy="4464620"/>
          </a:xfrm>
          <a:ln w="57150">
            <a:solidFill>
              <a:schemeClr val="accent1">
                <a:lumMod val="90000"/>
                <a:lumOff val="10000"/>
              </a:schemeClr>
            </a:solidFill>
          </a:ln>
        </p:spPr>
        <p:txBody>
          <a:bodyPr/>
          <a:lstStyle/>
          <a:p>
            <a:pPr algn="l"/>
            <a:r>
              <a:rPr lang="es-AR" sz="2800" b="1" u="sng" dirty="0" smtClean="0">
                <a:solidFill>
                  <a:schemeClr val="bg1"/>
                </a:solidFill>
                <a:latin typeface="Arial" panose="020B0604020202020204" pitchFamily="34" charset="0"/>
                <a:cs typeface="Arial" panose="020B0604020202020204" pitchFamily="34" charset="0"/>
              </a:rPr>
              <a:t>En Contra</a:t>
            </a:r>
          </a:p>
          <a:p>
            <a:pPr marL="457200" indent="-457200" algn="l">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Desigualdad  de poderes</a:t>
            </a:r>
          </a:p>
          <a:p>
            <a:pPr marL="457200" indent="-457200" algn="l">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Voluntariedad  relativa</a:t>
            </a:r>
          </a:p>
          <a:p>
            <a:pPr marL="457200" indent="-457200" algn="l">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Neutralidad  relativa</a:t>
            </a:r>
          </a:p>
          <a:p>
            <a:pPr marL="457200" indent="-457200" algn="l">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Posiciones  rígidas</a:t>
            </a:r>
          </a:p>
          <a:p>
            <a:pPr marL="457200" indent="-457200" algn="l">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Acuerdos cíclicos</a:t>
            </a:r>
          </a:p>
          <a:p>
            <a:pPr marL="457200" indent="-457200" algn="l">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Privatiza el conflicto</a:t>
            </a:r>
            <a:endParaRPr lang="es-AR" sz="2800" dirty="0">
              <a:solidFill>
                <a:schemeClr val="bg1"/>
              </a:solidFill>
              <a:latin typeface="Arial" panose="020B0604020202020204" pitchFamily="34" charset="0"/>
              <a:cs typeface="Arial" panose="020B0604020202020204" pitchFamily="34" charset="0"/>
            </a:endParaRPr>
          </a:p>
        </p:txBody>
      </p:sp>
      <p:sp>
        <p:nvSpPr>
          <p:cNvPr id="2" name="1 Título"/>
          <p:cNvSpPr>
            <a:spLocks noGrp="1"/>
          </p:cNvSpPr>
          <p:nvPr>
            <p:ph type="ctrTitle"/>
          </p:nvPr>
        </p:nvSpPr>
        <p:spPr>
          <a:xfrm>
            <a:off x="179390" y="12580"/>
            <a:ext cx="4896680" cy="1470025"/>
          </a:xfrm>
        </p:spPr>
        <p:txBody>
          <a:bodyPr/>
          <a:lstStyle/>
          <a:p>
            <a:r>
              <a:rPr lang="es-AR" sz="4400" dirty="0" smtClean="0">
                <a:latin typeface="Arial" panose="020B0604020202020204" pitchFamily="34" charset="0"/>
                <a:cs typeface="Arial" panose="020B0604020202020204" pitchFamily="34" charset="0"/>
              </a:rPr>
              <a:t>Argumentos </a:t>
            </a:r>
            <a:endParaRPr lang="es-AR" sz="4400" dirty="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2"/>
          </p:nvPr>
        </p:nvSpPr>
        <p:spPr/>
        <p:txBody>
          <a:bodyPr/>
          <a:lstStyle/>
          <a:p>
            <a:pPr>
              <a:defRPr/>
            </a:pPr>
            <a:fld id="{40E50ECC-F463-45C6-ACEE-1FD5E6AF585D}" type="slidenum">
              <a:rPr lang="es-ES" smtClean="0"/>
              <a:pPr>
                <a:defRPr/>
              </a:pPr>
              <a:t>8</a:t>
            </a:fld>
            <a:endParaRPr lang="es-ES" dirty="0"/>
          </a:p>
        </p:txBody>
      </p:sp>
      <p:sp>
        <p:nvSpPr>
          <p:cNvPr id="5" name="2 Marcador de texto"/>
          <p:cNvSpPr txBox="1">
            <a:spLocks/>
          </p:cNvSpPr>
          <p:nvPr/>
        </p:nvSpPr>
        <p:spPr bwMode="auto">
          <a:xfrm>
            <a:off x="4860040" y="1772770"/>
            <a:ext cx="4136202" cy="4464620"/>
          </a:xfrm>
          <a:prstGeom prst="rect">
            <a:avLst/>
          </a:prstGeom>
          <a:noFill/>
          <a:ln w="57150">
            <a:solidFill>
              <a:schemeClr val="accent1">
                <a:lumMod val="90000"/>
                <a:lumOff val="10000"/>
              </a:schemeClr>
            </a:solid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ts val="575"/>
              </a:spcBef>
              <a:spcAft>
                <a:spcPct val="0"/>
              </a:spcAft>
              <a:buClr>
                <a:schemeClr val="accent1"/>
              </a:buClr>
              <a:buSzPct val="85000"/>
              <a:buFont typeface="Wingdings 2" pitchFamily="18" charset="2"/>
              <a:buNone/>
              <a:defRPr sz="2400" kern="1200">
                <a:solidFill>
                  <a:schemeClr val="tx1">
                    <a:tint val="75000"/>
                  </a:schemeClr>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None/>
              <a:defRPr sz="1800" kern="1200">
                <a:solidFill>
                  <a:schemeClr val="tx1">
                    <a:tint val="75000"/>
                  </a:schemeClr>
                </a:solidFill>
                <a:latin typeface="+mn-lt"/>
                <a:ea typeface="+mn-ea"/>
                <a:cs typeface="+mn-cs"/>
              </a:defRPr>
            </a:lvl2pPr>
            <a:lvl3pPr marL="822325" indent="-228600" algn="l" rtl="0" fontAlgn="base">
              <a:spcBef>
                <a:spcPts val="375"/>
              </a:spcBef>
              <a:spcAft>
                <a:spcPct val="0"/>
              </a:spcAft>
              <a:buClr>
                <a:srgbClr val="B1ABAB"/>
              </a:buClr>
              <a:buSzPct val="85000"/>
              <a:buFont typeface="Wingdings 2" pitchFamily="18" charset="2"/>
              <a:buNone/>
              <a:defRPr sz="1600" kern="1200">
                <a:solidFill>
                  <a:schemeClr val="tx1">
                    <a:tint val="75000"/>
                  </a:schemeClr>
                </a:solidFill>
                <a:latin typeface="+mn-lt"/>
                <a:ea typeface="+mn-ea"/>
                <a:cs typeface="+mn-cs"/>
              </a:defRPr>
            </a:lvl3pPr>
            <a:lvl4pPr marL="1096963" indent="-228600" algn="l" rtl="0" fontAlgn="base">
              <a:spcBef>
                <a:spcPts val="375"/>
              </a:spcBef>
              <a:spcAft>
                <a:spcPct val="0"/>
              </a:spcAft>
              <a:buClr>
                <a:srgbClr val="F2DCDB"/>
              </a:buClr>
              <a:buSzPct val="80000"/>
              <a:buFont typeface="Wingdings 2" pitchFamily="18" charset="2"/>
              <a:buNone/>
              <a:defRPr sz="1400" kern="1200">
                <a:solidFill>
                  <a:schemeClr val="tx1">
                    <a:tint val="75000"/>
                  </a:schemeClr>
                </a:solidFill>
                <a:latin typeface="+mn-lt"/>
                <a:ea typeface="+mn-ea"/>
                <a:cs typeface="+mn-cs"/>
              </a:defRPr>
            </a:lvl4pPr>
            <a:lvl5pPr marL="1371600" indent="-228600" algn="l" rtl="0" fontAlgn="base">
              <a:spcBef>
                <a:spcPts val="375"/>
              </a:spcBef>
              <a:spcAft>
                <a:spcPct val="0"/>
              </a:spcAft>
              <a:buClr>
                <a:srgbClr val="F2DCDB"/>
              </a:buClr>
              <a:buNone/>
              <a:defRPr sz="1400" kern="1200">
                <a:solidFill>
                  <a:schemeClr val="tx1">
                    <a:tint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s-AR" sz="2800" b="1" u="sng" dirty="0" smtClean="0">
                <a:solidFill>
                  <a:schemeClr val="bg1"/>
                </a:solidFill>
                <a:latin typeface="Arial" panose="020B0604020202020204" pitchFamily="34" charset="0"/>
                <a:cs typeface="Arial" panose="020B0604020202020204" pitchFamily="34" charset="0"/>
              </a:rPr>
              <a:t>A Favor</a:t>
            </a:r>
          </a:p>
          <a:p>
            <a:pPr marL="457200" indent="-457200">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Empodera</a:t>
            </a:r>
          </a:p>
          <a:p>
            <a:pPr marL="457200" indent="-457200">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Democratiza</a:t>
            </a:r>
          </a:p>
          <a:p>
            <a:pPr marL="457200" indent="-457200">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Espacio cuidado</a:t>
            </a:r>
          </a:p>
          <a:p>
            <a:pPr marL="457200" indent="-457200">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Favorece el pensar</a:t>
            </a:r>
          </a:p>
          <a:p>
            <a:pPr marL="457200" indent="-457200">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Favorece el aprendizaje</a:t>
            </a:r>
          </a:p>
          <a:p>
            <a:pPr marL="457200" indent="-457200">
              <a:buClr>
                <a:schemeClr val="bg1"/>
              </a:buClr>
              <a:buFont typeface="Wingdings" panose="05000000000000000000" pitchFamily="2" charset="2"/>
              <a:buChar char="ü"/>
            </a:pPr>
            <a:r>
              <a:rPr lang="es-AR" sz="2800" dirty="0" smtClean="0">
                <a:solidFill>
                  <a:schemeClr val="bg1"/>
                </a:solidFill>
                <a:latin typeface="Arial" panose="020B0604020202020204" pitchFamily="34" charset="0"/>
                <a:cs typeface="Arial" panose="020B0604020202020204" pitchFamily="34" charset="0"/>
              </a:rPr>
              <a:t>Generadora de cambios</a:t>
            </a:r>
            <a:endParaRPr lang="es-AR"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6532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subTitle" idx="1"/>
          </p:nvPr>
        </p:nvSpPr>
        <p:spPr>
          <a:xfrm>
            <a:off x="1835620" y="4365130"/>
            <a:ext cx="6400800" cy="1600200"/>
          </a:xfrm>
        </p:spPr>
        <p:txBody>
          <a:bodyPr>
            <a:noAutofit/>
          </a:bodyPr>
          <a:lstStyle/>
          <a:p>
            <a:pPr algn="ctr" fontAlgn="auto">
              <a:spcBef>
                <a:spcPts val="580"/>
              </a:spcBef>
              <a:spcAft>
                <a:spcPts val="0"/>
              </a:spcAft>
              <a:buFont typeface="Wingdings 2"/>
              <a:buNone/>
              <a:defRPr/>
            </a:pPr>
            <a:r>
              <a:rPr lang="es-ES"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Primer tramo de la Investigación</a:t>
            </a:r>
          </a:p>
          <a:p>
            <a:pPr algn="ctr" fontAlgn="auto">
              <a:spcBef>
                <a:spcPts val="580"/>
              </a:spcBef>
              <a:spcAft>
                <a:spcPts val="0"/>
              </a:spcAft>
              <a:buFont typeface="Wingdings 2"/>
              <a:buNone/>
              <a:defRPr/>
            </a:pPr>
            <a:r>
              <a:rPr lang="es-ES"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Noviembre 2010-marzo 2012</a:t>
            </a:r>
            <a:endParaRPr lang="es-ES"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3 Título"/>
          <p:cNvSpPr>
            <a:spLocks noGrp="1"/>
          </p:cNvSpPr>
          <p:nvPr>
            <p:ph type="ctrTitle"/>
          </p:nvPr>
        </p:nvSpPr>
        <p:spPr>
          <a:xfrm>
            <a:off x="1043510" y="1772770"/>
            <a:ext cx="7786687" cy="2283335"/>
          </a:xfrm>
        </p:spPr>
        <p:txBody>
          <a:bodyPr/>
          <a:lstStyle/>
          <a:p>
            <a:pPr fontAlgn="auto">
              <a:spcBef>
                <a:spcPts val="580"/>
              </a:spcBef>
              <a:spcAft>
                <a:spcPts val="0"/>
              </a:spcAft>
              <a:defRPr/>
            </a:pPr>
            <a:r>
              <a:rPr lang="es-E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Nos propusimos investigar y recolectar datos que nos permitieran explorar su efectividad</a:t>
            </a:r>
            <a:br>
              <a:rPr lang="es-E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s-E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s-AR" dirty="0">
              <a:latin typeface="Arial" panose="020B0604020202020204" pitchFamily="34" charset="0"/>
              <a:cs typeface="Arial" panose="020B0604020202020204" pitchFamily="34" charset="0"/>
            </a:endParaRPr>
          </a:p>
        </p:txBody>
      </p:sp>
      <p:sp>
        <p:nvSpPr>
          <p:cNvPr id="2" name="1 Marcador de número de diapositiva"/>
          <p:cNvSpPr>
            <a:spLocks noGrp="1"/>
          </p:cNvSpPr>
          <p:nvPr>
            <p:ph type="sldNum" sz="quarter" idx="12"/>
          </p:nvPr>
        </p:nvSpPr>
        <p:spPr/>
        <p:txBody>
          <a:bodyPr/>
          <a:lstStyle/>
          <a:p>
            <a:pPr>
              <a:defRPr/>
            </a:pPr>
            <a:fld id="{40E50ECC-F463-45C6-ACEE-1FD5E6AF585D}" type="slidenum">
              <a:rPr lang="es-ES" smtClean="0"/>
              <a:pPr>
                <a:defRPr/>
              </a:pPr>
              <a:t>9</a:t>
            </a:fld>
            <a:endParaRPr lang="es-E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Personalizado 1">
      <a:dk1>
        <a:srgbClr val="632423"/>
      </a:dk1>
      <a:lt1>
        <a:sysClr val="window" lastClr="FFFFFF"/>
      </a:lt1>
      <a:dk2>
        <a:srgbClr val="7F7F7F"/>
      </a:dk2>
      <a:lt2>
        <a:srgbClr val="EEECE1"/>
      </a:lt2>
      <a:accent1>
        <a:srgbClr val="4A1B1A"/>
      </a:accent1>
      <a:accent2>
        <a:srgbClr val="C0504D"/>
      </a:accent2>
      <a:accent3>
        <a:srgbClr val="F2DCDB"/>
      </a:accent3>
      <a:accent4>
        <a:srgbClr val="F2DCDB"/>
      </a:accent4>
      <a:accent5>
        <a:srgbClr val="800000"/>
      </a:accent5>
      <a:accent6>
        <a:srgbClr val="680000"/>
      </a:accent6>
      <a:hlink>
        <a:srgbClr val="C45A58"/>
      </a:hlink>
      <a:folHlink>
        <a:srgbClr val="F2DCDB"/>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5834</TotalTime>
  <Words>5522</Words>
  <Application>Microsoft Office PowerPoint</Application>
  <PresentationFormat>Presentación en pantalla (4:3)</PresentationFormat>
  <Paragraphs>833</Paragraphs>
  <Slides>53</Slides>
  <Notes>53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53</vt:i4>
      </vt:variant>
    </vt:vector>
  </HeadingPairs>
  <TitlesOfParts>
    <vt:vector size="55" baseType="lpstr">
      <vt:lpstr>Equidad</vt:lpstr>
      <vt:lpstr>Hoja de cálculo</vt:lpstr>
      <vt:lpstr>Presentación de PowerPoint</vt:lpstr>
      <vt:lpstr>Presentación de PowerPoint</vt:lpstr>
      <vt:lpstr>   Mediación con familias atravesadas por situaciones de violencia     Ensayando desde el campo una aproximación teórica</vt:lpstr>
      <vt:lpstr>Presentación de  resultados de la investigación  realizada entre  Octubre de 2010 y  Julio de 2015 </vt:lpstr>
      <vt:lpstr>   </vt:lpstr>
      <vt:lpstr>Presentación de PowerPoint</vt:lpstr>
      <vt:lpstr>Presentación de PowerPoint</vt:lpstr>
      <vt:lpstr>Argumentos </vt:lpstr>
      <vt:lpstr>Nos propusimos investigar y recolectar datos que nos permitieran explorar su efectividad   </vt:lpstr>
      <vt:lpstr>Resultados obtenidos – Primer Tramo 109 Casos de violencia</vt:lpstr>
      <vt:lpstr>Resultados obtenidos – Primer Tramo</vt:lpstr>
      <vt:lpstr>Segundo Tramo de la Investigación Objeto de Estudio:</vt:lpstr>
      <vt:lpstr>Presentación de PowerPoint</vt:lpstr>
      <vt:lpstr>Presentación de PowerPoint</vt:lpstr>
      <vt:lpstr>Presentación de PowerPoint</vt:lpstr>
      <vt:lpstr>Presentación de PowerPoint</vt:lpstr>
      <vt:lpstr>Algunas conceptualizaciones</vt:lpstr>
      <vt:lpstr>La mediación:   </vt:lpstr>
      <vt:lpstr>Familia:  </vt:lpstr>
      <vt:lpstr>Presentación de PowerPoint</vt:lpstr>
      <vt:lpstr>Hipótesis: </vt:lpstr>
      <vt:lpstr>  Alude a una situación en la que se ha generado un espacio en la relación vincular para poder usar la palabra en vez de la acción. Hace referencia también a la posibilidad de cada uno de manejar su propia violencia/agresividad/impulsos. </vt:lpstr>
      <vt:lpstr>Hace referencia a la  la periodicidad con la que la violencia se manifiesta en el vínculo familiar. Es una  situación de violencia ocasional. Puede ocurrir durante  una crisis evolutiva o accidental de la familia, en un momento de la vida de ésta.  </vt:lpstr>
      <vt:lpstr>Presentación de PowerPoint</vt:lpstr>
      <vt:lpstr> </vt:lpstr>
      <vt:lpstr>Presentación de PowerPoint</vt:lpstr>
      <vt:lpstr>Resultados obtenidos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  por su atención</vt:lpstr>
    </vt:vector>
  </TitlesOfParts>
  <Company>DIT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adelafe</dc:creator>
  <cp:lastModifiedBy>cmariano</cp:lastModifiedBy>
  <cp:revision>412</cp:revision>
  <cp:lastPrinted>2015-10-29T21:55:20Z</cp:lastPrinted>
  <dcterms:created xsi:type="dcterms:W3CDTF">2015-09-11T13:46:03Z</dcterms:created>
  <dcterms:modified xsi:type="dcterms:W3CDTF">2018-10-30T16:13:39Z</dcterms:modified>
</cp:coreProperties>
</file>